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embeddedFontLst>
    <p:embeddedFont>
      <p:font typeface="Montserrat"/>
      <p:regular r:id="rId19"/>
    </p:embeddedFont>
    <p:embeddedFont>
      <p:font typeface="Montserrat"/>
      <p:regular r:id="rId20"/>
    </p:embeddedFont>
    <p:embeddedFont>
      <p:font typeface="Montserrat"/>
      <p:regular r:id="rId21"/>
    </p:embeddedFont>
    <p:embeddedFont>
      <p:font typeface="Montserrat"/>
      <p:regular r:id="rId22"/>
    </p:embeddedFont>
    <p:embeddedFont>
      <p:font typeface="Source Sans 3"/>
      <p:regular r:id="rId23"/>
    </p:embeddedFont>
    <p:embeddedFont>
      <p:font typeface="Source Sans 3"/>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9" Type="http://schemas.openxmlformats.org/officeDocument/2006/relationships/font" Target="fonts/font1.fntdata"/><Relationship Id="rId20" Type="http://schemas.openxmlformats.org/officeDocument/2006/relationships/font" Target="fonts/font2.fntdata"/><Relationship Id="rId21" Type="http://schemas.openxmlformats.org/officeDocument/2006/relationships/font" Target="fonts/font3.fntdata"/><Relationship Id="rId22" Type="http://schemas.openxmlformats.org/officeDocument/2006/relationships/font" Target="fonts/font4.fntdata"/><Relationship Id="rId23" Type="http://schemas.openxmlformats.org/officeDocument/2006/relationships/font" Target="fonts/font5.fntdata"/><Relationship Id="rId24" Type="http://schemas.openxmlformats.org/officeDocument/2006/relationships/font" Target="fonts/font6.fntdata"/></Relationships>
</file>

<file path=ppt/media/>
</file>

<file path=ppt/media/image-1-1.png>
</file>

<file path=ppt/media/image-10-1.png>
</file>

<file path=ppt/media/image-10-2.png>
</file>

<file path=ppt/media/image-10-3.sv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1-1.png>
</file>

<file path=ppt/media/image-11-2.png>
</file>

<file path=ppt/media/image-11-3.png>
</file>

<file path=ppt/media/image-11-4.png>
</file>

<file path=ppt/media/image-11-5.png>
</file>

<file path=ppt/media/image-12-1.png>
</file>

<file path=ppt/media/image-3-1.png>
</file>

<file path=ppt/media/image-4-1.png>
</file>

<file path=ppt/media/image-5-1.png>
</file>

<file path=ppt/media/image-5-2.png>
</file>

<file path=ppt/media/image-5-3.png>
</file>

<file path=ppt/media/image-5-4.png>
</file>

<file path=ppt/media/image-6-1.png>
</file>

<file path=ppt/media/image-8-1.png>
</file>

<file path=ppt/media/image-9-1.png>
</file>

<file path=ppt/media/image-9-2.png>
</file>

<file path=ppt/media/image-9-3.svg>
</file>

<file path=ppt/media/image-9-4.png>
</file>

<file path=ppt/media/image-9-5.svg>
</file>

<file path=ppt/media/image-9-6.png>
</file>

<file path=ppt/media/image-9-7.svg>
</file>

<file path=ppt/media/image-9-8.png>
</file>

<file path=ppt/media/image-9-9.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svg"/><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5" Type="http://schemas.openxmlformats.org/officeDocument/2006/relationships/image" Target="../media/image-11-5.png"/><Relationship Id="rId6" Type="http://schemas.openxmlformats.org/officeDocument/2006/relationships/slideLayout" Target="../slideLayouts/slideLayout12.xml"/><Relationship Id="rId7"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svg"/><Relationship Id="rId4" Type="http://schemas.openxmlformats.org/officeDocument/2006/relationships/image" Target="../media/image-9-4.png"/><Relationship Id="rId5" Type="http://schemas.openxmlformats.org/officeDocument/2006/relationships/image" Target="../media/image-9-5.svg"/><Relationship Id="rId6" Type="http://schemas.openxmlformats.org/officeDocument/2006/relationships/image" Target="../media/image-9-6.png"/><Relationship Id="rId7" Type="http://schemas.openxmlformats.org/officeDocument/2006/relationships/image" Target="../media/image-9-7.svg"/><Relationship Id="rId8" Type="http://schemas.openxmlformats.org/officeDocument/2006/relationships/image" Target="../media/image-9-8.png"/><Relationship Id="rId9" Type="http://schemas.openxmlformats.org/officeDocument/2006/relationships/image" Target="../media/image-9-9.svg"/><Relationship Id="rId10" Type="http://schemas.openxmlformats.org/officeDocument/2006/relationships/slideLayout" Target="../slideLayouts/slideLayout10.xml"/><Relationship Id="rId11"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3798" y="1365766"/>
            <a:ext cx="7416403" cy="1402556"/>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Montserrat Bold" pitchFamily="34" charset="0"/>
                <a:ea typeface="Montserrat Bold" pitchFamily="34" charset="-122"/>
                <a:cs typeface="Montserrat Bold" pitchFamily="34" charset="-120"/>
              </a:rPr>
              <a:t>Title: DNS (Domain Name System)</a:t>
            </a:r>
            <a:endParaRPr lang="en-US" sz="4400" dirty="0"/>
          </a:p>
        </p:txBody>
      </p:sp>
      <p:sp>
        <p:nvSpPr>
          <p:cNvPr id="4" name="Text 1"/>
          <p:cNvSpPr/>
          <p:nvPr/>
        </p:nvSpPr>
        <p:spPr>
          <a:xfrm>
            <a:off x="863798" y="3138488"/>
            <a:ext cx="7416403"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Course Name: Computer Networks.</a:t>
            </a:r>
            <a:endParaRPr lang="en-US" sz="1900" dirty="0"/>
          </a:p>
        </p:txBody>
      </p:sp>
      <p:sp>
        <p:nvSpPr>
          <p:cNvPr id="5" name="Text 2"/>
          <p:cNvSpPr/>
          <p:nvPr/>
        </p:nvSpPr>
        <p:spPr>
          <a:xfrm>
            <a:off x="863798" y="3786307"/>
            <a:ext cx="7416403"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Course Code: ICT-3201</a:t>
            </a:r>
            <a:endParaRPr lang="en-US" sz="1900" dirty="0"/>
          </a:p>
        </p:txBody>
      </p:sp>
      <p:sp>
        <p:nvSpPr>
          <p:cNvPr id="6" name="Shape 3"/>
          <p:cNvSpPr/>
          <p:nvPr/>
        </p:nvSpPr>
        <p:spPr>
          <a:xfrm>
            <a:off x="863798" y="4434126"/>
            <a:ext cx="7416403" cy="2429589"/>
          </a:xfrm>
          <a:prstGeom prst="roundRect">
            <a:avLst>
              <a:gd name="adj" fmla="val 1524"/>
            </a:avLst>
          </a:prstGeom>
          <a:noFill/>
          <a:ln w="15240">
            <a:solidFill>
              <a:srgbClr val="FFFFFF">
                <a:alpha val="24000"/>
              </a:srgbClr>
            </a:solidFill>
            <a:prstDash val="solid"/>
          </a:ln>
        </p:spPr>
      </p:sp>
      <p:sp>
        <p:nvSpPr>
          <p:cNvPr id="7" name="Shape 4"/>
          <p:cNvSpPr/>
          <p:nvPr/>
        </p:nvSpPr>
        <p:spPr>
          <a:xfrm>
            <a:off x="879038" y="4449366"/>
            <a:ext cx="7385923" cy="681395"/>
          </a:xfrm>
          <a:prstGeom prst="rect">
            <a:avLst/>
          </a:prstGeom>
          <a:solidFill>
            <a:srgbClr val="FFFFFF">
              <a:alpha val="4000"/>
            </a:srgbClr>
          </a:solidFill>
          <a:ln/>
        </p:spPr>
      </p:sp>
      <p:sp>
        <p:nvSpPr>
          <p:cNvPr id="8" name="Text 5"/>
          <p:cNvSpPr/>
          <p:nvPr/>
        </p:nvSpPr>
        <p:spPr>
          <a:xfrm>
            <a:off x="1125855" y="4604980"/>
            <a:ext cx="3195518" cy="370165"/>
          </a:xfrm>
          <a:prstGeom prst="rect">
            <a:avLst/>
          </a:prstGeom>
          <a:noFill/>
          <a:ln/>
        </p:spPr>
        <p:txBody>
          <a:bodyPr wrap="none" lIns="0" tIns="0" rIns="0" bIns="0" rtlCol="0" anchor="t"/>
          <a:lstStyle/>
          <a:p>
            <a:pPr algn="l" indent="0" marL="0">
              <a:lnSpc>
                <a:spcPts val="2900"/>
              </a:lnSpc>
              <a:buNone/>
            </a:pPr>
            <a:r>
              <a:rPr lang="en-US" sz="1900" b="1" dirty="0">
                <a:solidFill>
                  <a:srgbClr val="E2E6E9"/>
                </a:solidFill>
                <a:latin typeface="Source Sans 3" pitchFamily="34" charset="0"/>
                <a:ea typeface="Source Sans 3" pitchFamily="34" charset="-122"/>
                <a:cs typeface="Source Sans 3" pitchFamily="34" charset="-120"/>
              </a:rPr>
              <a:t>Presented by:</a:t>
            </a:r>
            <a:endParaRPr lang="en-US" sz="1900" dirty="0"/>
          </a:p>
        </p:txBody>
      </p:sp>
      <p:sp>
        <p:nvSpPr>
          <p:cNvPr id="9" name="Text 6"/>
          <p:cNvSpPr/>
          <p:nvPr/>
        </p:nvSpPr>
        <p:spPr>
          <a:xfrm>
            <a:off x="4822627" y="4604980"/>
            <a:ext cx="3195518" cy="370165"/>
          </a:xfrm>
          <a:prstGeom prst="rect">
            <a:avLst/>
          </a:prstGeom>
          <a:noFill/>
          <a:ln/>
        </p:spPr>
        <p:txBody>
          <a:bodyPr wrap="none" lIns="0" tIns="0" rIns="0" bIns="0" rtlCol="0" anchor="t"/>
          <a:lstStyle/>
          <a:p>
            <a:pPr algn="l" indent="0" marL="0">
              <a:lnSpc>
                <a:spcPts val="2900"/>
              </a:lnSpc>
              <a:buNone/>
            </a:pPr>
            <a:r>
              <a:rPr lang="en-US" sz="1900" b="1" dirty="0">
                <a:solidFill>
                  <a:srgbClr val="E2E6E9"/>
                </a:solidFill>
                <a:latin typeface="Source Sans 3" pitchFamily="34" charset="0"/>
                <a:ea typeface="Source Sans 3" pitchFamily="34" charset="-122"/>
                <a:cs typeface="Source Sans 3" pitchFamily="34" charset="-120"/>
              </a:rPr>
              <a:t>Supervised by:</a:t>
            </a:r>
            <a:endParaRPr lang="en-US" sz="1900" dirty="0"/>
          </a:p>
        </p:txBody>
      </p:sp>
      <p:sp>
        <p:nvSpPr>
          <p:cNvPr id="10" name="Shape 7"/>
          <p:cNvSpPr/>
          <p:nvPr/>
        </p:nvSpPr>
        <p:spPr>
          <a:xfrm>
            <a:off x="879038" y="5130760"/>
            <a:ext cx="7385923" cy="1717715"/>
          </a:xfrm>
          <a:prstGeom prst="rect">
            <a:avLst/>
          </a:prstGeom>
          <a:solidFill>
            <a:srgbClr val="000000">
              <a:alpha val="4000"/>
            </a:srgbClr>
          </a:solidFill>
          <a:ln/>
        </p:spPr>
      </p:sp>
      <p:sp>
        <p:nvSpPr>
          <p:cNvPr id="11" name="Text 8"/>
          <p:cNvSpPr/>
          <p:nvPr/>
        </p:nvSpPr>
        <p:spPr>
          <a:xfrm>
            <a:off x="1125855" y="5286375"/>
            <a:ext cx="3195518"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Name: Sahriar Ahmad Tarek</a:t>
            </a:r>
            <a:endParaRPr lang="en-US" sz="1900" dirty="0"/>
          </a:p>
        </p:txBody>
      </p:sp>
      <p:sp>
        <p:nvSpPr>
          <p:cNvPr id="12" name="Text 9"/>
          <p:cNvSpPr/>
          <p:nvPr/>
        </p:nvSpPr>
        <p:spPr>
          <a:xfrm>
            <a:off x="1125855" y="5804535"/>
            <a:ext cx="3195518"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Id: it-22047</a:t>
            </a:r>
            <a:endParaRPr lang="en-US" sz="1900" dirty="0"/>
          </a:p>
        </p:txBody>
      </p:sp>
      <p:sp>
        <p:nvSpPr>
          <p:cNvPr id="13" name="Text 10"/>
          <p:cNvSpPr/>
          <p:nvPr/>
        </p:nvSpPr>
        <p:spPr>
          <a:xfrm>
            <a:off x="1125855" y="6322695"/>
            <a:ext cx="3195518"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3rd Year 2nd Semester</a:t>
            </a:r>
            <a:endParaRPr lang="en-US" sz="1900" dirty="0"/>
          </a:p>
        </p:txBody>
      </p:sp>
      <p:sp>
        <p:nvSpPr>
          <p:cNvPr id="14" name="Text 11"/>
          <p:cNvSpPr/>
          <p:nvPr/>
        </p:nvSpPr>
        <p:spPr>
          <a:xfrm>
            <a:off x="4822627" y="5286375"/>
            <a:ext cx="3195518"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Dr. Nazrul Islam</a:t>
            </a:r>
            <a:endParaRPr lang="en-US" sz="1900" dirty="0"/>
          </a:p>
        </p:txBody>
      </p:sp>
      <p:sp>
        <p:nvSpPr>
          <p:cNvPr id="15" name="Text 12"/>
          <p:cNvSpPr/>
          <p:nvPr/>
        </p:nvSpPr>
        <p:spPr>
          <a:xfrm>
            <a:off x="4822627" y="5804535"/>
            <a:ext cx="3195518"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Associate professor</a:t>
            </a:r>
            <a:endParaRPr lang="en-US" sz="1900" dirty="0"/>
          </a:p>
        </p:txBody>
      </p:sp>
      <p:sp>
        <p:nvSpPr>
          <p:cNvPr id="16" name="Text 13"/>
          <p:cNvSpPr/>
          <p:nvPr/>
        </p:nvSpPr>
        <p:spPr>
          <a:xfrm>
            <a:off x="4822627" y="6322695"/>
            <a:ext cx="3195518"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Dept. of ICT, MBSTU</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2934"/>
          </a:xfrm>
          <a:prstGeom prst="rect">
            <a:avLst/>
          </a:prstGeom>
        </p:spPr>
      </p:pic>
      <p:sp>
        <p:nvSpPr>
          <p:cNvPr id="3" name="Text 0"/>
          <p:cNvSpPr/>
          <p:nvPr/>
        </p:nvSpPr>
        <p:spPr>
          <a:xfrm>
            <a:off x="782002" y="614482"/>
            <a:ext cx="7579995" cy="1269444"/>
          </a:xfrm>
          <a:prstGeom prst="rect">
            <a:avLst/>
          </a:prstGeom>
          <a:noFill/>
          <a:ln/>
        </p:spPr>
        <p:txBody>
          <a:bodyPr wrap="square" lIns="0" tIns="0" rIns="0" bIns="0" rtlCol="0" anchor="t"/>
          <a:lstStyle/>
          <a:p>
            <a:pPr algn="l" indent="0" marL="0">
              <a:lnSpc>
                <a:spcPts val="4950"/>
              </a:lnSpc>
              <a:buNone/>
            </a:pPr>
            <a:r>
              <a:rPr lang="en-US" sz="3950" b="1" dirty="0">
                <a:solidFill>
                  <a:srgbClr val="FFFFFF"/>
                </a:solidFill>
                <a:latin typeface="Montserrat Bold" pitchFamily="34" charset="0"/>
                <a:ea typeface="Montserrat Bold" pitchFamily="34" charset="-122"/>
                <a:cs typeface="Montserrat Bold" pitchFamily="34" charset="-120"/>
              </a:rPr>
              <a:t>Modern DNS: DNSSEC, DoH &amp; DoT</a:t>
            </a:r>
            <a:endParaRPr lang="en-US" sz="3950" dirty="0"/>
          </a:p>
        </p:txBody>
      </p:sp>
      <p:sp>
        <p:nvSpPr>
          <p:cNvPr id="4" name="Shape 1"/>
          <p:cNvSpPr/>
          <p:nvPr/>
        </p:nvSpPr>
        <p:spPr>
          <a:xfrm>
            <a:off x="782002" y="2219087"/>
            <a:ext cx="7579995" cy="3807381"/>
          </a:xfrm>
          <a:prstGeom prst="roundRect">
            <a:avLst>
              <a:gd name="adj" fmla="val 880"/>
            </a:avLst>
          </a:prstGeom>
          <a:solidFill>
            <a:srgbClr val="303132"/>
          </a:solidFill>
          <a:ln/>
        </p:spPr>
      </p:sp>
      <p:sp>
        <p:nvSpPr>
          <p:cNvPr id="5" name="Shape 2"/>
          <p:cNvSpPr/>
          <p:nvPr/>
        </p:nvSpPr>
        <p:spPr>
          <a:xfrm>
            <a:off x="782002" y="2219087"/>
            <a:ext cx="7579995" cy="1903690"/>
          </a:xfrm>
          <a:prstGeom prst="roundRect">
            <a:avLst>
              <a:gd name="adj" fmla="val 1761"/>
            </a:avLst>
          </a:prstGeom>
          <a:solidFill>
            <a:srgbClr val="303132"/>
          </a:solidFill>
          <a:ln/>
        </p:spPr>
      </p:sp>
      <p:sp>
        <p:nvSpPr>
          <p:cNvPr id="6" name="Text 3"/>
          <p:cNvSpPr/>
          <p:nvPr/>
        </p:nvSpPr>
        <p:spPr>
          <a:xfrm>
            <a:off x="1005364" y="2442448"/>
            <a:ext cx="4468178" cy="317421"/>
          </a:xfrm>
          <a:prstGeom prst="rect">
            <a:avLst/>
          </a:prstGeom>
          <a:noFill/>
          <a:ln/>
        </p:spPr>
        <p:txBody>
          <a:bodyPr wrap="none" lIns="0" tIns="0" rIns="0" bIns="0" rtlCol="0" anchor="t"/>
          <a:lstStyle/>
          <a:p>
            <a:pPr algn="l" indent="0" marL="0">
              <a:lnSpc>
                <a:spcPts val="2450"/>
              </a:lnSpc>
              <a:buNone/>
            </a:pPr>
            <a:r>
              <a:rPr lang="en-US" sz="1950" b="1" dirty="0">
                <a:solidFill>
                  <a:srgbClr val="E2E6E9"/>
                </a:solidFill>
                <a:latin typeface="Montserrat Bold" pitchFamily="34" charset="0"/>
                <a:ea typeface="Montserrat Bold" pitchFamily="34" charset="-122"/>
                <a:cs typeface="Montserrat Bold" pitchFamily="34" charset="-120"/>
              </a:rPr>
              <a:t>DNSSEC (DNS Security Extension)</a:t>
            </a:r>
            <a:endParaRPr lang="en-US" sz="1950" dirty="0"/>
          </a:p>
        </p:txBody>
      </p:sp>
      <p:sp>
        <p:nvSpPr>
          <p:cNvPr id="7" name="Text 4"/>
          <p:cNvSpPr/>
          <p:nvPr/>
        </p:nvSpPr>
        <p:spPr>
          <a:xfrm>
            <a:off x="1005364" y="2893933"/>
            <a:ext cx="7133273" cy="670322"/>
          </a:xfrm>
          <a:prstGeom prst="rect">
            <a:avLst/>
          </a:prstGeom>
          <a:noFill/>
          <a:ln/>
        </p:spPr>
        <p:txBody>
          <a:bodyPr wrap="square" lIns="0" tIns="0" rIns="0" bIns="0" rtlCol="0" anchor="t"/>
          <a:lstStyle/>
          <a:p>
            <a:pPr algn="l" indent="0" marL="0">
              <a:lnSpc>
                <a:spcPts val="2600"/>
              </a:lnSpc>
              <a:buNone/>
            </a:pPr>
            <a:r>
              <a:rPr lang="en-US" sz="1750" dirty="0">
                <a:solidFill>
                  <a:srgbClr val="E2E6E9"/>
                </a:solidFill>
                <a:latin typeface="Source Sans 3" pitchFamily="34" charset="0"/>
                <a:ea typeface="Source Sans 3" pitchFamily="34" charset="-122"/>
                <a:cs typeface="Source Sans 3" pitchFamily="34" charset="-120"/>
              </a:rPr>
              <a:t>Cryptographic signatures ensure DNS authenticity and prevent tampering through digital verification</a:t>
            </a:r>
            <a:endParaRPr lang="en-US" sz="1750" dirty="0"/>
          </a:p>
        </p:txBody>
      </p:sp>
      <p:sp>
        <p:nvSpPr>
          <p:cNvPr id="8" name="Shape 5"/>
          <p:cNvSpPr/>
          <p:nvPr/>
        </p:nvSpPr>
        <p:spPr>
          <a:xfrm>
            <a:off x="782002" y="4122777"/>
            <a:ext cx="7579995" cy="1903690"/>
          </a:xfrm>
          <a:prstGeom prst="rect">
            <a:avLst/>
          </a:prstGeom>
          <a:solidFill>
            <a:srgbClr val="303132"/>
          </a:solidFill>
          <a:ln/>
        </p:spPr>
      </p:sp>
      <p:sp>
        <p:nvSpPr>
          <p:cNvPr id="9" name="Shape 6"/>
          <p:cNvSpPr/>
          <p:nvPr/>
        </p:nvSpPr>
        <p:spPr>
          <a:xfrm>
            <a:off x="782002" y="4122777"/>
            <a:ext cx="7579995" cy="30480"/>
          </a:xfrm>
          <a:prstGeom prst="roundRect">
            <a:avLst>
              <a:gd name="adj" fmla="val 109967"/>
            </a:avLst>
          </a:prstGeom>
          <a:solidFill>
            <a:srgbClr val="494A4B"/>
          </a:solidFill>
          <a:ln/>
        </p:spPr>
      </p:sp>
      <p:sp>
        <p:nvSpPr>
          <p:cNvPr id="10" name="Shape 7"/>
          <p:cNvSpPr/>
          <p:nvPr/>
        </p:nvSpPr>
        <p:spPr>
          <a:xfrm>
            <a:off x="4292679" y="3858756"/>
            <a:ext cx="558522" cy="558522"/>
          </a:xfrm>
          <a:prstGeom prst="roundRect">
            <a:avLst>
              <a:gd name="adj" fmla="val 6001"/>
            </a:avLst>
          </a:prstGeom>
          <a:solidFill>
            <a:srgbClr val="111213"/>
          </a:solidFill>
          <a:ln w="30480">
            <a:solidFill>
              <a:srgbClr val="494A4B"/>
            </a:solidFill>
            <a:prstDash val="solid"/>
          </a:ln>
        </p:spPr>
      </p:sp>
      <p:pic>
        <p:nvPicPr>
          <p:cNvPr id="11"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32340" y="3998297"/>
            <a:ext cx="279202" cy="279202"/>
          </a:xfrm>
          <a:prstGeom prst="rect">
            <a:avLst/>
          </a:prstGeom>
        </p:spPr>
      </p:pic>
      <p:sp>
        <p:nvSpPr>
          <p:cNvPr id="12" name="Text 8"/>
          <p:cNvSpPr/>
          <p:nvPr/>
        </p:nvSpPr>
        <p:spPr>
          <a:xfrm>
            <a:off x="1005364" y="4681299"/>
            <a:ext cx="2539127" cy="317421"/>
          </a:xfrm>
          <a:prstGeom prst="rect">
            <a:avLst/>
          </a:prstGeom>
          <a:noFill/>
          <a:ln/>
        </p:spPr>
        <p:txBody>
          <a:bodyPr wrap="none" lIns="0" tIns="0" rIns="0" bIns="0" rtlCol="0" anchor="t"/>
          <a:lstStyle/>
          <a:p>
            <a:pPr algn="l" indent="0" marL="0">
              <a:lnSpc>
                <a:spcPts val="2450"/>
              </a:lnSpc>
              <a:buNone/>
            </a:pPr>
            <a:r>
              <a:rPr lang="en-US" sz="1950" b="1" dirty="0">
                <a:solidFill>
                  <a:srgbClr val="E2E6E9"/>
                </a:solidFill>
                <a:latin typeface="Montserrat Bold" pitchFamily="34" charset="0"/>
                <a:ea typeface="Montserrat Bold" pitchFamily="34" charset="-122"/>
                <a:cs typeface="Montserrat Bold" pitchFamily="34" charset="-120"/>
              </a:rPr>
              <a:t>DoH &amp; DoT</a:t>
            </a:r>
            <a:endParaRPr lang="en-US" sz="1950" dirty="0"/>
          </a:p>
        </p:txBody>
      </p:sp>
      <p:sp>
        <p:nvSpPr>
          <p:cNvPr id="13" name="Text 9"/>
          <p:cNvSpPr/>
          <p:nvPr/>
        </p:nvSpPr>
        <p:spPr>
          <a:xfrm>
            <a:off x="1005364" y="5132784"/>
            <a:ext cx="7133273" cy="670322"/>
          </a:xfrm>
          <a:prstGeom prst="rect">
            <a:avLst/>
          </a:prstGeom>
          <a:noFill/>
          <a:ln/>
        </p:spPr>
        <p:txBody>
          <a:bodyPr wrap="square" lIns="0" tIns="0" rIns="0" bIns="0" rtlCol="0" anchor="t"/>
          <a:lstStyle/>
          <a:p>
            <a:pPr algn="l" indent="0" marL="0">
              <a:lnSpc>
                <a:spcPts val="2600"/>
              </a:lnSpc>
              <a:buNone/>
            </a:pPr>
            <a:r>
              <a:rPr lang="en-US" sz="1750" dirty="0">
                <a:solidFill>
                  <a:srgbClr val="E2E6E9"/>
                </a:solidFill>
                <a:latin typeface="Source Sans 3" pitchFamily="34" charset="0"/>
                <a:ea typeface="Source Sans 3" pitchFamily="34" charset="-122"/>
                <a:cs typeface="Source Sans 3" pitchFamily="34" charset="-120"/>
              </a:rPr>
              <a:t>Encrypt DNS queries using HTTPS and TLS to shield your browsing activity from ISPs and network monitors</a:t>
            </a:r>
            <a:endParaRPr lang="en-US" sz="1750" dirty="0"/>
          </a:p>
        </p:txBody>
      </p:sp>
      <p:sp>
        <p:nvSpPr>
          <p:cNvPr id="14" name="Text 10"/>
          <p:cNvSpPr/>
          <p:nvPr/>
        </p:nvSpPr>
        <p:spPr>
          <a:xfrm>
            <a:off x="782002" y="6277808"/>
            <a:ext cx="7579995" cy="1340644"/>
          </a:xfrm>
          <a:prstGeom prst="rect">
            <a:avLst/>
          </a:prstGeom>
          <a:noFill/>
          <a:ln/>
        </p:spPr>
        <p:txBody>
          <a:bodyPr wrap="square" lIns="0" tIns="0" rIns="0" bIns="0" rtlCol="0" anchor="t"/>
          <a:lstStyle/>
          <a:p>
            <a:pPr algn="l" indent="0" marL="0">
              <a:lnSpc>
                <a:spcPts val="2600"/>
              </a:lnSpc>
              <a:buNone/>
            </a:pPr>
            <a:r>
              <a:rPr lang="en-US" sz="1750" dirty="0">
                <a:solidFill>
                  <a:srgbClr val="E2E6E9"/>
                </a:solidFill>
                <a:latin typeface="Source Sans 3" pitchFamily="34" charset="0"/>
                <a:ea typeface="Source Sans 3" pitchFamily="34" charset="-122"/>
                <a:cs typeface="Source Sans 3" pitchFamily="34" charset="-120"/>
              </a:rPr>
              <a:t>While adoption has been gradual, these protections are essential for modern security and privacy. Major browsers and operating systems now support encrypted DNS protocols, though debates continue about centralization concerns.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029"/>
          </a:xfrm>
          <a:prstGeom prst="rect">
            <a:avLst/>
          </a:prstGeom>
        </p:spPr>
      </p:pic>
      <p:sp>
        <p:nvSpPr>
          <p:cNvPr id="3" name="Text 0"/>
          <p:cNvSpPr/>
          <p:nvPr/>
        </p:nvSpPr>
        <p:spPr>
          <a:xfrm>
            <a:off x="760928" y="597813"/>
            <a:ext cx="4941213" cy="617577"/>
          </a:xfrm>
          <a:prstGeom prst="rect">
            <a:avLst/>
          </a:prstGeom>
          <a:noFill/>
          <a:ln/>
        </p:spPr>
        <p:txBody>
          <a:bodyPr wrap="none" lIns="0" tIns="0" rIns="0" bIns="0" rtlCol="0" anchor="t"/>
          <a:lstStyle/>
          <a:p>
            <a:pPr algn="l" indent="0" marL="0">
              <a:lnSpc>
                <a:spcPts val="4850"/>
              </a:lnSpc>
              <a:buNone/>
            </a:pPr>
            <a:r>
              <a:rPr lang="en-US" sz="3850" b="1" dirty="0">
                <a:solidFill>
                  <a:srgbClr val="FFFFFF"/>
                </a:solidFill>
                <a:latin typeface="Montserrat Bold" pitchFamily="34" charset="0"/>
                <a:ea typeface="Montserrat Bold" pitchFamily="34" charset="-122"/>
                <a:cs typeface="Montserrat Bold" pitchFamily="34" charset="-120"/>
              </a:rPr>
              <a:t>The Future of DNS</a:t>
            </a:r>
            <a:endParaRPr lang="en-US" sz="3850" dirty="0"/>
          </a:p>
        </p:txBody>
      </p:sp>
      <p:pic>
        <p:nvPicPr>
          <p:cNvPr id="4" name="Image 1" descr="preencoded.png">    </p:cNvPr>
          <p:cNvPicPr>
            <a:picLocks noChangeAspect="1"/>
          </p:cNvPicPr>
          <p:nvPr/>
        </p:nvPicPr>
        <p:blipFill>
          <a:blip r:embed="rId2"/>
          <a:stretch>
            <a:fillRect/>
          </a:stretch>
        </p:blipFill>
        <p:spPr>
          <a:xfrm>
            <a:off x="760928" y="1541502"/>
            <a:ext cx="652224" cy="1143000"/>
          </a:xfrm>
          <a:prstGeom prst="rect">
            <a:avLst/>
          </a:prstGeom>
        </p:spPr>
      </p:pic>
      <p:sp>
        <p:nvSpPr>
          <p:cNvPr id="5" name="Text 1"/>
          <p:cNvSpPr/>
          <p:nvPr/>
        </p:nvSpPr>
        <p:spPr>
          <a:xfrm>
            <a:off x="1630561" y="1758910"/>
            <a:ext cx="2470547" cy="308729"/>
          </a:xfrm>
          <a:prstGeom prst="rect">
            <a:avLst/>
          </a:prstGeom>
          <a:noFill/>
          <a:ln/>
        </p:spPr>
        <p:txBody>
          <a:bodyPr wrap="none" lIns="0" tIns="0" rIns="0" bIns="0" rtlCol="0" anchor="t"/>
          <a:lstStyle/>
          <a:p>
            <a:pPr algn="l" indent="0" marL="0">
              <a:lnSpc>
                <a:spcPts val="2400"/>
              </a:lnSpc>
              <a:buNone/>
            </a:pPr>
            <a:r>
              <a:rPr lang="en-US" sz="1900" b="1" dirty="0">
                <a:solidFill>
                  <a:srgbClr val="E2E6E9"/>
                </a:solidFill>
                <a:latin typeface="Montserrat Bold" pitchFamily="34" charset="0"/>
                <a:ea typeface="Montserrat Bold" pitchFamily="34" charset="-122"/>
                <a:cs typeface="Montserrat Bold" pitchFamily="34" charset="-120"/>
              </a:rPr>
              <a:t>Emerging Tech</a:t>
            </a:r>
            <a:endParaRPr lang="en-US" sz="1900" dirty="0"/>
          </a:p>
        </p:txBody>
      </p:sp>
      <p:sp>
        <p:nvSpPr>
          <p:cNvPr id="6" name="Text 2"/>
          <p:cNvSpPr/>
          <p:nvPr/>
        </p:nvSpPr>
        <p:spPr>
          <a:xfrm>
            <a:off x="1630561" y="2198013"/>
            <a:ext cx="6752511" cy="326112"/>
          </a:xfrm>
          <a:prstGeom prst="rect">
            <a:avLst/>
          </a:prstGeom>
          <a:noFill/>
          <a:ln/>
        </p:spPr>
        <p:txBody>
          <a:bodyPr wrap="none" lIns="0" tIns="0" rIns="0" bIns="0" rtlCol="0" anchor="t"/>
          <a:lstStyle/>
          <a:p>
            <a:pPr algn="l" indent="0" marL="0">
              <a:lnSpc>
                <a:spcPts val="2550"/>
              </a:lnSpc>
              <a:buNone/>
            </a:pPr>
            <a:r>
              <a:rPr lang="en-US" sz="1700" dirty="0">
                <a:solidFill>
                  <a:srgbClr val="E2E6E9"/>
                </a:solidFill>
                <a:latin typeface="Source Sans 3" pitchFamily="34" charset="0"/>
                <a:ea typeface="Source Sans 3" pitchFamily="34" charset="-122"/>
                <a:cs typeface="Source Sans 3" pitchFamily="34" charset="-120"/>
              </a:rPr>
              <a:t>DNS over QUIC promises better performance and security</a:t>
            </a:r>
            <a:endParaRPr lang="en-US" sz="1700" dirty="0"/>
          </a:p>
        </p:txBody>
      </p:sp>
      <p:pic>
        <p:nvPicPr>
          <p:cNvPr id="7" name="Image 2" descr="preencoded.png">    </p:cNvPr>
          <p:cNvPicPr>
            <a:picLocks noChangeAspect="1"/>
          </p:cNvPicPr>
          <p:nvPr/>
        </p:nvPicPr>
        <p:blipFill>
          <a:blip r:embed="rId3"/>
          <a:stretch>
            <a:fillRect/>
          </a:stretch>
        </p:blipFill>
        <p:spPr>
          <a:xfrm>
            <a:off x="1087041" y="3063359"/>
            <a:ext cx="652224" cy="1143000"/>
          </a:xfrm>
          <a:prstGeom prst="rect">
            <a:avLst/>
          </a:prstGeom>
        </p:spPr>
      </p:pic>
      <p:sp>
        <p:nvSpPr>
          <p:cNvPr id="8" name="Text 3"/>
          <p:cNvSpPr/>
          <p:nvPr/>
        </p:nvSpPr>
        <p:spPr>
          <a:xfrm>
            <a:off x="1956673" y="3280767"/>
            <a:ext cx="2470547" cy="308729"/>
          </a:xfrm>
          <a:prstGeom prst="rect">
            <a:avLst/>
          </a:prstGeom>
          <a:noFill/>
          <a:ln/>
        </p:spPr>
        <p:txBody>
          <a:bodyPr wrap="none" lIns="0" tIns="0" rIns="0" bIns="0" rtlCol="0" anchor="t"/>
          <a:lstStyle/>
          <a:p>
            <a:pPr algn="l" indent="0" marL="0">
              <a:lnSpc>
                <a:spcPts val="2400"/>
              </a:lnSpc>
              <a:buNone/>
            </a:pPr>
            <a:r>
              <a:rPr lang="en-US" sz="1900" b="1" dirty="0">
                <a:solidFill>
                  <a:srgbClr val="E2E6E9"/>
                </a:solidFill>
                <a:latin typeface="Montserrat Bold" pitchFamily="34" charset="0"/>
                <a:ea typeface="Montserrat Bold" pitchFamily="34" charset="-122"/>
                <a:cs typeface="Montserrat Bold" pitchFamily="34" charset="-120"/>
              </a:rPr>
              <a:t>Scale Challenges</a:t>
            </a:r>
            <a:endParaRPr lang="en-US" sz="1900" dirty="0"/>
          </a:p>
        </p:txBody>
      </p:sp>
      <p:sp>
        <p:nvSpPr>
          <p:cNvPr id="9" name="Text 4"/>
          <p:cNvSpPr/>
          <p:nvPr/>
        </p:nvSpPr>
        <p:spPr>
          <a:xfrm>
            <a:off x="1956673" y="3719870"/>
            <a:ext cx="6426398" cy="326112"/>
          </a:xfrm>
          <a:prstGeom prst="rect">
            <a:avLst/>
          </a:prstGeom>
          <a:noFill/>
          <a:ln/>
        </p:spPr>
        <p:txBody>
          <a:bodyPr wrap="none" lIns="0" tIns="0" rIns="0" bIns="0" rtlCol="0" anchor="t"/>
          <a:lstStyle/>
          <a:p>
            <a:pPr algn="l" indent="0" marL="0">
              <a:lnSpc>
                <a:spcPts val="2550"/>
              </a:lnSpc>
              <a:buNone/>
            </a:pPr>
            <a:r>
              <a:rPr lang="en-US" sz="1700" dirty="0">
                <a:solidFill>
                  <a:srgbClr val="E2E6E9"/>
                </a:solidFill>
                <a:latin typeface="Source Sans 3" pitchFamily="34" charset="0"/>
                <a:ea typeface="Source Sans 3" pitchFamily="34" charset="-122"/>
                <a:cs typeface="Source Sans 3" pitchFamily="34" charset="-120"/>
              </a:rPr>
              <a:t>IoT growth strains infrastructure; IPv6 requires expanded support</a:t>
            </a:r>
            <a:endParaRPr lang="en-US" sz="1700" dirty="0"/>
          </a:p>
        </p:txBody>
      </p:sp>
      <p:pic>
        <p:nvPicPr>
          <p:cNvPr id="10" name="Image 3" descr="preencoded.png">    </p:cNvPr>
          <p:cNvPicPr>
            <a:picLocks noChangeAspect="1"/>
          </p:cNvPicPr>
          <p:nvPr/>
        </p:nvPicPr>
        <p:blipFill>
          <a:blip r:embed="rId4"/>
          <a:stretch>
            <a:fillRect/>
          </a:stretch>
        </p:blipFill>
        <p:spPr>
          <a:xfrm>
            <a:off x="1413153" y="4585216"/>
            <a:ext cx="652224" cy="1143000"/>
          </a:xfrm>
          <a:prstGeom prst="rect">
            <a:avLst/>
          </a:prstGeom>
        </p:spPr>
      </p:pic>
      <p:sp>
        <p:nvSpPr>
          <p:cNvPr id="11" name="Text 5"/>
          <p:cNvSpPr/>
          <p:nvPr/>
        </p:nvSpPr>
        <p:spPr>
          <a:xfrm>
            <a:off x="2282785" y="4802624"/>
            <a:ext cx="2470547" cy="308729"/>
          </a:xfrm>
          <a:prstGeom prst="rect">
            <a:avLst/>
          </a:prstGeom>
          <a:noFill/>
          <a:ln/>
        </p:spPr>
        <p:txBody>
          <a:bodyPr wrap="none" lIns="0" tIns="0" rIns="0" bIns="0" rtlCol="0" anchor="t"/>
          <a:lstStyle/>
          <a:p>
            <a:pPr algn="l" indent="0" marL="0">
              <a:lnSpc>
                <a:spcPts val="2400"/>
              </a:lnSpc>
              <a:buNone/>
            </a:pPr>
            <a:r>
              <a:rPr lang="en-US" sz="1900" b="1" dirty="0">
                <a:solidFill>
                  <a:srgbClr val="E2E6E9"/>
                </a:solidFill>
                <a:latin typeface="Montserrat Bold" pitchFamily="34" charset="0"/>
                <a:ea typeface="Montserrat Bold" pitchFamily="34" charset="-122"/>
                <a:cs typeface="Montserrat Bold" pitchFamily="34" charset="-120"/>
              </a:rPr>
              <a:t>Privacy Evolution</a:t>
            </a:r>
            <a:endParaRPr lang="en-US" sz="1900" dirty="0"/>
          </a:p>
        </p:txBody>
      </p:sp>
      <p:sp>
        <p:nvSpPr>
          <p:cNvPr id="12" name="Text 6"/>
          <p:cNvSpPr/>
          <p:nvPr/>
        </p:nvSpPr>
        <p:spPr>
          <a:xfrm>
            <a:off x="2282785" y="5241727"/>
            <a:ext cx="6100286" cy="326112"/>
          </a:xfrm>
          <a:prstGeom prst="rect">
            <a:avLst/>
          </a:prstGeom>
          <a:noFill/>
          <a:ln/>
        </p:spPr>
        <p:txBody>
          <a:bodyPr wrap="none" lIns="0" tIns="0" rIns="0" bIns="0" rtlCol="0" anchor="t"/>
          <a:lstStyle/>
          <a:p>
            <a:pPr algn="l" indent="0" marL="0">
              <a:lnSpc>
                <a:spcPts val="2550"/>
              </a:lnSpc>
              <a:buNone/>
            </a:pPr>
            <a:r>
              <a:rPr lang="en-US" sz="1700" dirty="0">
                <a:solidFill>
                  <a:srgbClr val="E2E6E9"/>
                </a:solidFill>
                <a:latin typeface="Source Sans 3" pitchFamily="34" charset="0"/>
                <a:ea typeface="Source Sans 3" pitchFamily="34" charset="-122"/>
                <a:cs typeface="Source Sans 3" pitchFamily="34" charset="-120"/>
              </a:rPr>
              <a:t>Regulations drive changes in DNS data collection and usage</a:t>
            </a:r>
            <a:endParaRPr lang="en-US" sz="1700" dirty="0"/>
          </a:p>
        </p:txBody>
      </p:sp>
      <p:pic>
        <p:nvPicPr>
          <p:cNvPr id="13" name="Image 4" descr="preencoded.png">    </p:cNvPr>
          <p:cNvPicPr>
            <a:picLocks noChangeAspect="1"/>
          </p:cNvPicPr>
          <p:nvPr/>
        </p:nvPicPr>
        <p:blipFill>
          <a:blip r:embed="rId5"/>
          <a:stretch>
            <a:fillRect/>
          </a:stretch>
        </p:blipFill>
        <p:spPr>
          <a:xfrm>
            <a:off x="1739265" y="6107073"/>
            <a:ext cx="652224" cy="1143000"/>
          </a:xfrm>
          <a:prstGeom prst="rect">
            <a:avLst/>
          </a:prstGeom>
        </p:spPr>
      </p:pic>
      <p:sp>
        <p:nvSpPr>
          <p:cNvPr id="14" name="Text 7"/>
          <p:cNvSpPr/>
          <p:nvPr/>
        </p:nvSpPr>
        <p:spPr>
          <a:xfrm>
            <a:off x="2608898" y="6324481"/>
            <a:ext cx="2470547" cy="308729"/>
          </a:xfrm>
          <a:prstGeom prst="rect">
            <a:avLst/>
          </a:prstGeom>
          <a:noFill/>
          <a:ln/>
        </p:spPr>
        <p:txBody>
          <a:bodyPr wrap="none" lIns="0" tIns="0" rIns="0" bIns="0" rtlCol="0" anchor="t"/>
          <a:lstStyle/>
          <a:p>
            <a:pPr algn="l" indent="0" marL="0">
              <a:lnSpc>
                <a:spcPts val="2400"/>
              </a:lnSpc>
              <a:buNone/>
            </a:pPr>
            <a:r>
              <a:rPr lang="en-US" sz="1900" b="1" dirty="0">
                <a:solidFill>
                  <a:srgbClr val="E2E6E9"/>
                </a:solidFill>
                <a:latin typeface="Montserrat Bold" pitchFamily="34" charset="0"/>
                <a:ea typeface="Montserrat Bold" pitchFamily="34" charset="-122"/>
                <a:cs typeface="Montserrat Bold" pitchFamily="34" charset="-120"/>
              </a:rPr>
              <a:t>Staying Relevant</a:t>
            </a:r>
            <a:endParaRPr lang="en-US" sz="1900" dirty="0"/>
          </a:p>
        </p:txBody>
      </p:sp>
      <p:sp>
        <p:nvSpPr>
          <p:cNvPr id="15" name="Text 8"/>
          <p:cNvSpPr/>
          <p:nvPr/>
        </p:nvSpPr>
        <p:spPr>
          <a:xfrm>
            <a:off x="2608898" y="6763583"/>
            <a:ext cx="5774174" cy="652224"/>
          </a:xfrm>
          <a:prstGeom prst="rect">
            <a:avLst/>
          </a:prstGeom>
          <a:noFill/>
          <a:ln/>
        </p:spPr>
        <p:txBody>
          <a:bodyPr wrap="square" lIns="0" tIns="0" rIns="0" bIns="0" rtlCol="0" anchor="t"/>
          <a:lstStyle/>
          <a:p>
            <a:pPr algn="l" indent="0" marL="0">
              <a:lnSpc>
                <a:spcPts val="2550"/>
              </a:lnSpc>
              <a:buNone/>
            </a:pPr>
            <a:r>
              <a:rPr lang="en-US" sz="1700" dirty="0">
                <a:solidFill>
                  <a:srgbClr val="E2E6E9"/>
                </a:solidFill>
                <a:latin typeface="Source Sans 3" pitchFamily="34" charset="0"/>
                <a:ea typeface="Source Sans 3" pitchFamily="34" charset="-122"/>
                <a:cs typeface="Source Sans 3" pitchFamily="34" charset="-120"/>
              </a:rPr>
              <a:t>DNS remains resilient and adaptable after 40+ years, foundational to internet connectivity</a:t>
            </a:r>
            <a:endParaRPr lang="en-US" sz="17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1213">
              <a:alpha val="80000"/>
            </a:srgbClr>
          </a:solidFill>
          <a:ln/>
        </p:spPr>
      </p:sp>
      <p:sp>
        <p:nvSpPr>
          <p:cNvPr id="4" name="Text 1"/>
          <p:cNvSpPr/>
          <p:nvPr/>
        </p:nvSpPr>
        <p:spPr>
          <a:xfrm>
            <a:off x="863798" y="2251115"/>
            <a:ext cx="12902803" cy="2103596"/>
          </a:xfrm>
          <a:prstGeom prst="rect">
            <a:avLst/>
          </a:prstGeom>
          <a:noFill/>
          <a:ln/>
        </p:spPr>
        <p:txBody>
          <a:bodyPr wrap="none" lIns="0" tIns="0" rIns="0" bIns="0" rtlCol="0" anchor="t"/>
          <a:lstStyle/>
          <a:p>
            <a:pPr algn="l" indent="0" marL="0">
              <a:lnSpc>
                <a:spcPts val="16550"/>
              </a:lnSpc>
              <a:buNone/>
            </a:pPr>
            <a:r>
              <a:rPr lang="en-US" sz="13250" b="1" dirty="0">
                <a:solidFill>
                  <a:srgbClr val="FFFFFF"/>
                </a:solidFill>
                <a:latin typeface="Montserrat Bold" pitchFamily="34" charset="0"/>
                <a:ea typeface="Montserrat Bold" pitchFamily="34" charset="-122"/>
                <a:cs typeface="Montserrat Bold" pitchFamily="34" charset="-120"/>
              </a:rPr>
              <a:t>Thank You</a:t>
            </a:r>
            <a:endParaRPr lang="en-US" sz="13250" dirty="0"/>
          </a:p>
        </p:txBody>
      </p:sp>
      <p:sp>
        <p:nvSpPr>
          <p:cNvPr id="5" name="Text 2"/>
          <p:cNvSpPr/>
          <p:nvPr/>
        </p:nvSpPr>
        <p:spPr>
          <a:xfrm>
            <a:off x="863798" y="4724876"/>
            <a:ext cx="12902803" cy="462677"/>
          </a:xfrm>
          <a:prstGeom prst="rect">
            <a:avLst/>
          </a:prstGeom>
          <a:noFill/>
          <a:ln/>
        </p:spPr>
        <p:txBody>
          <a:bodyPr wrap="none" lIns="0" tIns="0" rIns="0" bIns="0" rtlCol="0" anchor="t"/>
          <a:lstStyle/>
          <a:p>
            <a:pPr algn="l" indent="0" marL="0">
              <a:lnSpc>
                <a:spcPts val="3600"/>
              </a:lnSpc>
              <a:buNone/>
            </a:pPr>
            <a:r>
              <a:rPr lang="en-US" sz="2400" dirty="0">
                <a:solidFill>
                  <a:srgbClr val="E2E6E9"/>
                </a:solidFill>
                <a:latin typeface="Source Sans 3" pitchFamily="34" charset="0"/>
                <a:ea typeface="Source Sans 3" pitchFamily="34" charset="-122"/>
                <a:cs typeface="Source Sans 3" pitchFamily="34" charset="-120"/>
              </a:rPr>
              <a:t>Thank you very much. Are there any questions?</a:t>
            </a:r>
            <a:endParaRPr lang="en-US" sz="2400" dirty="0"/>
          </a:p>
        </p:txBody>
      </p:sp>
      <p:sp>
        <p:nvSpPr>
          <p:cNvPr id="6" name="Text 3"/>
          <p:cNvSpPr/>
          <p:nvPr/>
        </p:nvSpPr>
        <p:spPr>
          <a:xfrm>
            <a:off x="863798" y="5557718"/>
            <a:ext cx="3365778" cy="420648"/>
          </a:xfrm>
          <a:prstGeom prst="rect">
            <a:avLst/>
          </a:prstGeom>
          <a:noFill/>
          <a:ln/>
        </p:spPr>
        <p:txBody>
          <a:bodyPr wrap="none" lIns="0" tIns="0" rIns="0" bIns="0" rtlCol="0" anchor="t"/>
          <a:lstStyle/>
          <a:p>
            <a:pPr algn="l" indent="0" marL="0">
              <a:lnSpc>
                <a:spcPts val="3300"/>
              </a:lnSpc>
              <a:buNone/>
            </a:pPr>
            <a:r>
              <a:rPr lang="en-US" sz="2650" b="1" dirty="0">
                <a:solidFill>
                  <a:srgbClr val="FFFFFF"/>
                </a:solidFill>
                <a:latin typeface="Montserrat Bold" pitchFamily="34" charset="0"/>
                <a:ea typeface="Montserrat Bold" pitchFamily="34" charset="-122"/>
                <a:cs typeface="Montserrat Bold" pitchFamily="34" charset="-120"/>
              </a:rPr>
              <a:t>Questions?</a:t>
            </a:r>
            <a:endParaRPr lang="en-US" sz="2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3798" y="1345763"/>
            <a:ext cx="6034802" cy="701278"/>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Montserrat Bold" pitchFamily="34" charset="0"/>
                <a:ea typeface="Montserrat Bold" pitchFamily="34" charset="-122"/>
                <a:cs typeface="Montserrat Bold" pitchFamily="34" charset="-120"/>
              </a:rPr>
              <a:t>Introduction to DNS:</a:t>
            </a:r>
            <a:endParaRPr lang="en-US" sz="4400" dirty="0"/>
          </a:p>
        </p:txBody>
      </p:sp>
      <p:sp>
        <p:nvSpPr>
          <p:cNvPr id="3" name="Text 1"/>
          <p:cNvSpPr/>
          <p:nvPr/>
        </p:nvSpPr>
        <p:spPr>
          <a:xfrm>
            <a:off x="863798" y="2639258"/>
            <a:ext cx="10876955" cy="1850827"/>
          </a:xfrm>
          <a:prstGeom prst="rect">
            <a:avLst/>
          </a:prstGeom>
          <a:noFill/>
          <a:ln/>
        </p:spPr>
        <p:txBody>
          <a:bodyPr wrap="square" lIns="0" tIns="0" rIns="0" bIns="0" rtlCol="0" anchor="t"/>
          <a:lstStyle/>
          <a:p>
            <a:pPr algn="l" marL="342900" indent="-342900">
              <a:lnSpc>
                <a:spcPts val="2900"/>
              </a:lnSpc>
              <a:buSzPct val="100000"/>
              <a:buChar char="•"/>
            </a:pPr>
            <a:r>
              <a:rPr lang="en-US" sz="1900" dirty="0">
                <a:solidFill>
                  <a:srgbClr val="E2E6E9"/>
                </a:solidFill>
                <a:latin typeface="Source Sans 3" pitchFamily="34" charset="0"/>
                <a:ea typeface="Source Sans 3" pitchFamily="34" charset="-122"/>
                <a:cs typeface="Source Sans 3" pitchFamily="34" charset="-120"/>
              </a:rPr>
              <a:t>Right now, as we sit here, billions of invisible conversations are happening across the internet. Every time someone types a web address, checks their email, or opens an app, there's a critical system working behind the scenes that makes it all possible. Today, I'm going to take you on a journey through one of the internet's most essential yet often overlooked technologies—the Domain Name System, or DNS</a:t>
            </a:r>
            <a:endParaRPr lang="en-US" sz="1900" dirty="0"/>
          </a:p>
        </p:txBody>
      </p:sp>
      <p:sp>
        <p:nvSpPr>
          <p:cNvPr id="4" name="Text 2"/>
          <p:cNvSpPr/>
          <p:nvPr/>
        </p:nvSpPr>
        <p:spPr>
          <a:xfrm>
            <a:off x="863798" y="4576405"/>
            <a:ext cx="10876955" cy="2220992"/>
          </a:xfrm>
          <a:prstGeom prst="rect">
            <a:avLst/>
          </a:prstGeom>
          <a:noFill/>
          <a:ln/>
        </p:spPr>
        <p:txBody>
          <a:bodyPr wrap="square" lIns="0" tIns="0" rIns="0" bIns="0" rtlCol="0" anchor="t"/>
          <a:lstStyle/>
          <a:p>
            <a:pPr algn="l" marL="342900" indent="-342900">
              <a:lnSpc>
                <a:spcPts val="2900"/>
              </a:lnSpc>
              <a:buSzPct val="100000"/>
              <a:buChar char="•"/>
            </a:pPr>
            <a:r>
              <a:rPr lang="en-US" sz="1900" dirty="0">
                <a:solidFill>
                  <a:srgbClr val="E2E6E9"/>
                </a:solidFill>
                <a:latin typeface="Source Sans 3" pitchFamily="34" charset="0"/>
                <a:ea typeface="Source Sans 3" pitchFamily="34" charset="-122"/>
                <a:cs typeface="Source Sans 3" pitchFamily="34" charset="-120"/>
              </a:rPr>
              <a:t>The Domain Name System, commonly known as DNS, is one of the fundamental protocols that makes the internet usable for everyday people. DNS serves as the internet's phonebook, translating human-readable domain names like google.com into machine-readable IP addresses like 142.250.190.46. Without DNS, we would need to memorize complex numerical addresses for every website we want to visit. This system operates behind the scenes every time you browse the web, send an email, or use any internet-connected application.</a:t>
            </a:r>
            <a:endParaRPr lang="en-US" sz="1900" dirty="0"/>
          </a:p>
        </p:txBody>
      </p:sp>
      <p:sp>
        <p:nvSpPr>
          <p:cNvPr id="5" name="Text 3"/>
          <p:cNvSpPr/>
          <p:nvPr/>
        </p:nvSpPr>
        <p:spPr>
          <a:xfrm>
            <a:off x="12350591" y="2639258"/>
            <a:ext cx="1423511" cy="370165"/>
          </a:xfrm>
          <a:prstGeom prst="rect">
            <a:avLst/>
          </a:prstGeom>
          <a:noFill/>
          <a:ln/>
        </p:spPr>
        <p:txBody>
          <a:bodyPr wrap="none" lIns="0" tIns="0" rIns="0" bIns="0" rtlCol="0" anchor="t"/>
          <a:lstStyle/>
          <a:p>
            <a:pPr algn="l" indent="0" marL="0">
              <a:lnSpc>
                <a:spcPts val="2900"/>
              </a:lnSpc>
              <a:buNone/>
            </a:pP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5386"/>
          </a:xfrm>
          <a:prstGeom prst="rect">
            <a:avLst/>
          </a:prstGeom>
        </p:spPr>
      </p:pic>
      <p:sp>
        <p:nvSpPr>
          <p:cNvPr id="3" name="Text 0"/>
          <p:cNvSpPr/>
          <p:nvPr/>
        </p:nvSpPr>
        <p:spPr>
          <a:xfrm>
            <a:off x="863798" y="3848219"/>
            <a:ext cx="5807035" cy="701278"/>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Montserrat Bold" pitchFamily="34" charset="0"/>
                <a:ea typeface="Montserrat Bold" pitchFamily="34" charset="-122"/>
                <a:cs typeface="Montserrat Bold" pitchFamily="34" charset="-120"/>
              </a:rPr>
              <a:t>Why DNS Was Born</a:t>
            </a:r>
            <a:endParaRPr lang="en-US" sz="4400" dirty="0"/>
          </a:p>
        </p:txBody>
      </p:sp>
      <p:sp>
        <p:nvSpPr>
          <p:cNvPr id="4" name="Text 1"/>
          <p:cNvSpPr/>
          <p:nvPr/>
        </p:nvSpPr>
        <p:spPr>
          <a:xfrm>
            <a:off x="863798" y="5166479"/>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Montserrat Bold" pitchFamily="34" charset="0"/>
                <a:ea typeface="Montserrat Bold" pitchFamily="34" charset="-122"/>
                <a:cs typeface="Montserrat Bold" pitchFamily="34" charset="-120"/>
              </a:rPr>
              <a:t>The Problem</a:t>
            </a:r>
            <a:endParaRPr lang="en-US" sz="2200" dirty="0"/>
          </a:p>
        </p:txBody>
      </p:sp>
      <p:sp>
        <p:nvSpPr>
          <p:cNvPr id="5" name="Text 2"/>
          <p:cNvSpPr/>
          <p:nvPr/>
        </p:nvSpPr>
        <p:spPr>
          <a:xfrm>
            <a:off x="863798" y="5763935"/>
            <a:ext cx="6150293" cy="1480661"/>
          </a:xfrm>
          <a:prstGeom prst="rect">
            <a:avLst/>
          </a:prstGeom>
          <a:noFill/>
          <a:ln/>
        </p:spPr>
        <p:txBody>
          <a:bodyPr wrap="squar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In the early 1980s, a single text file called HOSTS.TXT maintained all hostname-to-address mappings. As the internet exploded from hundreds to millions of computers, this centralized system became completely unmanageable.</a:t>
            </a:r>
            <a:endParaRPr lang="en-US" sz="1900" dirty="0"/>
          </a:p>
        </p:txBody>
      </p:sp>
      <p:sp>
        <p:nvSpPr>
          <p:cNvPr id="6" name="Text 3"/>
          <p:cNvSpPr/>
          <p:nvPr/>
        </p:nvSpPr>
        <p:spPr>
          <a:xfrm>
            <a:off x="7623929" y="5166479"/>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Montserrat Bold" pitchFamily="34" charset="0"/>
                <a:ea typeface="Montserrat Bold" pitchFamily="34" charset="-122"/>
                <a:cs typeface="Montserrat Bold" pitchFamily="34" charset="-120"/>
              </a:rPr>
              <a:t>The Solution</a:t>
            </a:r>
            <a:endParaRPr lang="en-US" sz="2200" dirty="0"/>
          </a:p>
        </p:txBody>
      </p:sp>
      <p:sp>
        <p:nvSpPr>
          <p:cNvPr id="7" name="Text 4"/>
          <p:cNvSpPr/>
          <p:nvPr/>
        </p:nvSpPr>
        <p:spPr>
          <a:xfrm>
            <a:off x="7623929" y="5763935"/>
            <a:ext cx="6150293" cy="1480661"/>
          </a:xfrm>
          <a:prstGeom prst="rect">
            <a:avLst/>
          </a:prstGeom>
          <a:noFill/>
          <a:ln/>
        </p:spPr>
        <p:txBody>
          <a:bodyPr wrap="squar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Paul Mockapetris invented DNS in 1983. Its hierarchical, distributed design allows it to efficiently handle billions of domain names today—making it one of the most successful large-scale distributed systems ever created.</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08383" y="617696"/>
            <a:ext cx="6131838" cy="504944"/>
          </a:xfrm>
          <a:prstGeom prst="rect">
            <a:avLst/>
          </a:prstGeom>
          <a:noFill/>
          <a:ln/>
        </p:spPr>
        <p:txBody>
          <a:bodyPr wrap="none" lIns="0" tIns="0" rIns="0" bIns="0" rtlCol="0" anchor="t"/>
          <a:lstStyle/>
          <a:p>
            <a:pPr algn="l" indent="0" marL="0">
              <a:lnSpc>
                <a:spcPts val="3950"/>
              </a:lnSpc>
              <a:buNone/>
            </a:pPr>
            <a:r>
              <a:rPr lang="en-US" sz="3150" b="1" dirty="0">
                <a:solidFill>
                  <a:srgbClr val="FFFFFF"/>
                </a:solidFill>
                <a:latin typeface="Montserrat Bold" pitchFamily="34" charset="0"/>
                <a:ea typeface="Montserrat Bold" pitchFamily="34" charset="-122"/>
                <a:cs typeface="Montserrat Bold" pitchFamily="34" charset="-120"/>
              </a:rPr>
              <a:t>DNS Resolution: The Journey</a:t>
            </a:r>
            <a:endParaRPr lang="en-US" sz="3150" dirty="0"/>
          </a:p>
        </p:txBody>
      </p:sp>
      <p:sp>
        <p:nvSpPr>
          <p:cNvPr id="4" name="Text 1"/>
          <p:cNvSpPr/>
          <p:nvPr/>
        </p:nvSpPr>
        <p:spPr>
          <a:xfrm>
            <a:off x="6108383" y="1389221"/>
            <a:ext cx="7900035" cy="799743"/>
          </a:xfrm>
          <a:prstGeom prst="rect">
            <a:avLst/>
          </a:prstGeom>
          <a:noFill/>
          <a:ln/>
        </p:spPr>
        <p:txBody>
          <a:bodyPr wrap="square" lIns="0" tIns="0" rIns="0" bIns="0" rtlCol="0" anchor="t"/>
          <a:lstStyle/>
          <a:p>
            <a:pPr algn="l" indent="0" marL="0">
              <a:lnSpc>
                <a:spcPts val="2050"/>
              </a:lnSpc>
              <a:buNone/>
            </a:pPr>
            <a:r>
              <a:rPr lang="en-US" sz="1350" dirty="0">
                <a:solidFill>
                  <a:srgbClr val="E2E6E9"/>
                </a:solidFill>
                <a:latin typeface="Source Sans 3" pitchFamily="34" charset="0"/>
                <a:ea typeface="Source Sans 3" pitchFamily="34" charset="-122"/>
                <a:cs typeface="Source Sans 3" pitchFamily="34" charset="-120"/>
              </a:rPr>
              <a:t>When you type a URL, milliseconds of action unfold: your computer checks its cache, contacts a DNS resolver, which queries multiple servers hierarchically until finding the correct IP address. This elegant chain of lookups completes in under 100 milliseconds, billions of times daily across the globe.</a:t>
            </a:r>
            <a:endParaRPr lang="en-US" sz="1350" dirty="0"/>
          </a:p>
        </p:txBody>
      </p:sp>
      <p:sp>
        <p:nvSpPr>
          <p:cNvPr id="5" name="Text 2"/>
          <p:cNvSpPr/>
          <p:nvPr/>
        </p:nvSpPr>
        <p:spPr>
          <a:xfrm>
            <a:off x="6108383" y="2388870"/>
            <a:ext cx="177641" cy="222171"/>
          </a:xfrm>
          <a:prstGeom prst="rect">
            <a:avLst/>
          </a:prstGeom>
          <a:noFill/>
          <a:ln/>
        </p:spPr>
        <p:txBody>
          <a:bodyPr wrap="none" lIns="0" tIns="0" rIns="0" bIns="0" rtlCol="0" anchor="t"/>
          <a:lstStyle/>
          <a:p>
            <a:pPr algn="l" indent="0" marL="0">
              <a:lnSpc>
                <a:spcPts val="2050"/>
              </a:lnSpc>
              <a:buNone/>
            </a:pPr>
            <a:r>
              <a:rPr lang="en-US" sz="1350" dirty="0">
                <a:solidFill>
                  <a:srgbClr val="E2E6E9"/>
                </a:solidFill>
                <a:latin typeface="Montserrat Light" pitchFamily="34" charset="0"/>
                <a:ea typeface="Montserrat Light" pitchFamily="34" charset="-122"/>
                <a:cs typeface="Montserrat Light" pitchFamily="34" charset="-120"/>
              </a:rPr>
              <a:t>01</a:t>
            </a:r>
            <a:endParaRPr lang="en-US" sz="1350" dirty="0"/>
          </a:p>
        </p:txBody>
      </p:sp>
      <p:sp>
        <p:nvSpPr>
          <p:cNvPr id="6" name="Shape 3"/>
          <p:cNvSpPr/>
          <p:nvPr/>
        </p:nvSpPr>
        <p:spPr>
          <a:xfrm>
            <a:off x="6108383" y="2668072"/>
            <a:ext cx="7900035" cy="22860"/>
          </a:xfrm>
          <a:prstGeom prst="rect">
            <a:avLst/>
          </a:prstGeom>
          <a:solidFill>
            <a:srgbClr val="FFFFFF"/>
          </a:solidFill>
          <a:ln/>
        </p:spPr>
      </p:sp>
      <p:sp>
        <p:nvSpPr>
          <p:cNvPr id="7" name="Text 4"/>
          <p:cNvSpPr/>
          <p:nvPr/>
        </p:nvSpPr>
        <p:spPr>
          <a:xfrm>
            <a:off x="6108383" y="2802612"/>
            <a:ext cx="2314337" cy="252413"/>
          </a:xfrm>
          <a:prstGeom prst="rect">
            <a:avLst/>
          </a:prstGeom>
          <a:noFill/>
          <a:ln/>
        </p:spPr>
        <p:txBody>
          <a:bodyPr wrap="none" lIns="0" tIns="0" rIns="0" bIns="0" rtlCol="0" anchor="t"/>
          <a:lstStyle/>
          <a:p>
            <a:pPr algn="l" indent="0" marL="0">
              <a:lnSpc>
                <a:spcPts val="1950"/>
              </a:lnSpc>
              <a:buNone/>
            </a:pPr>
            <a:r>
              <a:rPr lang="en-US" sz="1550" b="1" dirty="0">
                <a:solidFill>
                  <a:srgbClr val="E2E6E9"/>
                </a:solidFill>
                <a:latin typeface="Montserrat Bold" pitchFamily="34" charset="0"/>
                <a:ea typeface="Montserrat Bold" pitchFamily="34" charset="-122"/>
                <a:cs typeface="Montserrat Bold" pitchFamily="34" charset="-120"/>
              </a:rPr>
              <a:t>Browser Cache Check</a:t>
            </a:r>
            <a:endParaRPr lang="en-US" sz="1550" dirty="0"/>
          </a:p>
        </p:txBody>
      </p:sp>
      <p:sp>
        <p:nvSpPr>
          <p:cNvPr id="8" name="Text 5"/>
          <p:cNvSpPr/>
          <p:nvPr/>
        </p:nvSpPr>
        <p:spPr>
          <a:xfrm>
            <a:off x="6108383" y="3161586"/>
            <a:ext cx="7900035" cy="266581"/>
          </a:xfrm>
          <a:prstGeom prst="rect">
            <a:avLst/>
          </a:prstGeom>
          <a:noFill/>
          <a:ln/>
        </p:spPr>
        <p:txBody>
          <a:bodyPr wrap="none" lIns="0" tIns="0" rIns="0" bIns="0" rtlCol="0" anchor="t"/>
          <a:lstStyle/>
          <a:p>
            <a:pPr algn="l" indent="0" marL="0">
              <a:lnSpc>
                <a:spcPts val="2050"/>
              </a:lnSpc>
              <a:buNone/>
            </a:pPr>
            <a:r>
              <a:rPr lang="en-US" sz="1350" dirty="0">
                <a:solidFill>
                  <a:srgbClr val="E2E6E9"/>
                </a:solidFill>
                <a:latin typeface="Source Sans 3" pitchFamily="34" charset="0"/>
                <a:ea typeface="Source Sans 3" pitchFamily="34" charset="-122"/>
                <a:cs typeface="Source Sans 3" pitchFamily="34" charset="-120"/>
              </a:rPr>
              <a:t>Local memory lookup</a:t>
            </a:r>
            <a:endParaRPr lang="en-US" sz="1350" dirty="0"/>
          </a:p>
        </p:txBody>
      </p:sp>
      <p:sp>
        <p:nvSpPr>
          <p:cNvPr id="9" name="Text 6"/>
          <p:cNvSpPr/>
          <p:nvPr/>
        </p:nvSpPr>
        <p:spPr>
          <a:xfrm>
            <a:off x="6108383" y="3739039"/>
            <a:ext cx="177641" cy="222171"/>
          </a:xfrm>
          <a:prstGeom prst="rect">
            <a:avLst/>
          </a:prstGeom>
          <a:noFill/>
          <a:ln/>
        </p:spPr>
        <p:txBody>
          <a:bodyPr wrap="none" lIns="0" tIns="0" rIns="0" bIns="0" rtlCol="0" anchor="t"/>
          <a:lstStyle/>
          <a:p>
            <a:pPr algn="l" indent="0" marL="0">
              <a:lnSpc>
                <a:spcPts val="2050"/>
              </a:lnSpc>
              <a:buNone/>
            </a:pPr>
            <a:r>
              <a:rPr lang="en-US" sz="1350" dirty="0">
                <a:solidFill>
                  <a:srgbClr val="E2E6E9"/>
                </a:solidFill>
                <a:latin typeface="Montserrat Light" pitchFamily="34" charset="0"/>
                <a:ea typeface="Montserrat Light" pitchFamily="34" charset="-122"/>
                <a:cs typeface="Montserrat Light" pitchFamily="34" charset="-120"/>
              </a:rPr>
              <a:t>02</a:t>
            </a:r>
            <a:endParaRPr lang="en-US" sz="1350" dirty="0"/>
          </a:p>
        </p:txBody>
      </p:sp>
      <p:sp>
        <p:nvSpPr>
          <p:cNvPr id="10" name="Shape 7"/>
          <p:cNvSpPr/>
          <p:nvPr/>
        </p:nvSpPr>
        <p:spPr>
          <a:xfrm>
            <a:off x="6108383" y="4018240"/>
            <a:ext cx="7900035" cy="22860"/>
          </a:xfrm>
          <a:prstGeom prst="rect">
            <a:avLst/>
          </a:prstGeom>
          <a:solidFill>
            <a:srgbClr val="FFFFFF"/>
          </a:solidFill>
          <a:ln/>
        </p:spPr>
      </p:sp>
      <p:sp>
        <p:nvSpPr>
          <p:cNvPr id="11" name="Text 8"/>
          <p:cNvSpPr/>
          <p:nvPr/>
        </p:nvSpPr>
        <p:spPr>
          <a:xfrm>
            <a:off x="6108383" y="4152781"/>
            <a:ext cx="2019657" cy="252413"/>
          </a:xfrm>
          <a:prstGeom prst="rect">
            <a:avLst/>
          </a:prstGeom>
          <a:noFill/>
          <a:ln/>
        </p:spPr>
        <p:txBody>
          <a:bodyPr wrap="none" lIns="0" tIns="0" rIns="0" bIns="0" rtlCol="0" anchor="t"/>
          <a:lstStyle/>
          <a:p>
            <a:pPr algn="l" indent="0" marL="0">
              <a:lnSpc>
                <a:spcPts val="1950"/>
              </a:lnSpc>
              <a:buNone/>
            </a:pPr>
            <a:r>
              <a:rPr lang="en-US" sz="1550" b="1" dirty="0">
                <a:solidFill>
                  <a:srgbClr val="E2E6E9"/>
                </a:solidFill>
                <a:latin typeface="Montserrat Bold" pitchFamily="34" charset="0"/>
                <a:ea typeface="Montserrat Bold" pitchFamily="34" charset="-122"/>
                <a:cs typeface="Montserrat Bold" pitchFamily="34" charset="-120"/>
              </a:rPr>
              <a:t>Recursive Resolver</a:t>
            </a:r>
            <a:endParaRPr lang="en-US" sz="1550" dirty="0"/>
          </a:p>
        </p:txBody>
      </p:sp>
      <p:sp>
        <p:nvSpPr>
          <p:cNvPr id="12" name="Text 9"/>
          <p:cNvSpPr/>
          <p:nvPr/>
        </p:nvSpPr>
        <p:spPr>
          <a:xfrm>
            <a:off x="6108383" y="4511754"/>
            <a:ext cx="7900035" cy="266581"/>
          </a:xfrm>
          <a:prstGeom prst="rect">
            <a:avLst/>
          </a:prstGeom>
          <a:noFill/>
          <a:ln/>
        </p:spPr>
        <p:txBody>
          <a:bodyPr wrap="none" lIns="0" tIns="0" rIns="0" bIns="0" rtlCol="0" anchor="t"/>
          <a:lstStyle/>
          <a:p>
            <a:pPr algn="l" indent="0" marL="0">
              <a:lnSpc>
                <a:spcPts val="2050"/>
              </a:lnSpc>
              <a:buNone/>
            </a:pPr>
            <a:r>
              <a:rPr lang="en-US" sz="1350" dirty="0">
                <a:solidFill>
                  <a:srgbClr val="E2E6E9"/>
                </a:solidFill>
                <a:latin typeface="Source Sans 3" pitchFamily="34" charset="0"/>
                <a:ea typeface="Source Sans 3" pitchFamily="34" charset="-122"/>
                <a:cs typeface="Source Sans 3" pitchFamily="34" charset="-120"/>
              </a:rPr>
              <a:t>ISP or third-party service</a:t>
            </a:r>
            <a:endParaRPr lang="en-US" sz="1350" dirty="0"/>
          </a:p>
        </p:txBody>
      </p:sp>
      <p:sp>
        <p:nvSpPr>
          <p:cNvPr id="13" name="Text 10"/>
          <p:cNvSpPr/>
          <p:nvPr/>
        </p:nvSpPr>
        <p:spPr>
          <a:xfrm>
            <a:off x="6108383" y="5089208"/>
            <a:ext cx="177641" cy="222171"/>
          </a:xfrm>
          <a:prstGeom prst="rect">
            <a:avLst/>
          </a:prstGeom>
          <a:noFill/>
          <a:ln/>
        </p:spPr>
        <p:txBody>
          <a:bodyPr wrap="none" lIns="0" tIns="0" rIns="0" bIns="0" rtlCol="0" anchor="t"/>
          <a:lstStyle/>
          <a:p>
            <a:pPr algn="l" indent="0" marL="0">
              <a:lnSpc>
                <a:spcPts val="2050"/>
              </a:lnSpc>
              <a:buNone/>
            </a:pPr>
            <a:r>
              <a:rPr lang="en-US" sz="1350" dirty="0">
                <a:solidFill>
                  <a:srgbClr val="E2E6E9"/>
                </a:solidFill>
                <a:latin typeface="Montserrat Light" pitchFamily="34" charset="0"/>
                <a:ea typeface="Montserrat Light" pitchFamily="34" charset="-122"/>
                <a:cs typeface="Montserrat Light" pitchFamily="34" charset="-120"/>
              </a:rPr>
              <a:t>03</a:t>
            </a:r>
            <a:endParaRPr lang="en-US" sz="1350" dirty="0"/>
          </a:p>
        </p:txBody>
      </p:sp>
      <p:sp>
        <p:nvSpPr>
          <p:cNvPr id="14" name="Shape 11"/>
          <p:cNvSpPr/>
          <p:nvPr/>
        </p:nvSpPr>
        <p:spPr>
          <a:xfrm>
            <a:off x="6108383" y="5368409"/>
            <a:ext cx="7900035" cy="22860"/>
          </a:xfrm>
          <a:prstGeom prst="rect">
            <a:avLst/>
          </a:prstGeom>
          <a:solidFill>
            <a:srgbClr val="FFFFFF"/>
          </a:solidFill>
          <a:ln/>
        </p:spPr>
      </p:sp>
      <p:sp>
        <p:nvSpPr>
          <p:cNvPr id="15" name="Text 12"/>
          <p:cNvSpPr/>
          <p:nvPr/>
        </p:nvSpPr>
        <p:spPr>
          <a:xfrm>
            <a:off x="6108383" y="5502950"/>
            <a:ext cx="2533888" cy="252413"/>
          </a:xfrm>
          <a:prstGeom prst="rect">
            <a:avLst/>
          </a:prstGeom>
          <a:noFill/>
          <a:ln/>
        </p:spPr>
        <p:txBody>
          <a:bodyPr wrap="none" lIns="0" tIns="0" rIns="0" bIns="0" rtlCol="0" anchor="t"/>
          <a:lstStyle/>
          <a:p>
            <a:pPr algn="l" indent="0" marL="0">
              <a:lnSpc>
                <a:spcPts val="1950"/>
              </a:lnSpc>
              <a:buNone/>
            </a:pPr>
            <a:r>
              <a:rPr lang="en-US" sz="1550" b="1" dirty="0">
                <a:solidFill>
                  <a:srgbClr val="E2E6E9"/>
                </a:solidFill>
                <a:latin typeface="Montserrat Bold" pitchFamily="34" charset="0"/>
                <a:ea typeface="Montserrat Bold" pitchFamily="34" charset="-122"/>
                <a:cs typeface="Montserrat Bold" pitchFamily="34" charset="-120"/>
              </a:rPr>
              <a:t>Root, TLD, Authoritative</a:t>
            </a:r>
            <a:endParaRPr lang="en-US" sz="1550" dirty="0"/>
          </a:p>
        </p:txBody>
      </p:sp>
      <p:sp>
        <p:nvSpPr>
          <p:cNvPr id="16" name="Text 13"/>
          <p:cNvSpPr/>
          <p:nvPr/>
        </p:nvSpPr>
        <p:spPr>
          <a:xfrm>
            <a:off x="6108383" y="5861923"/>
            <a:ext cx="7900035" cy="266581"/>
          </a:xfrm>
          <a:prstGeom prst="rect">
            <a:avLst/>
          </a:prstGeom>
          <a:noFill/>
          <a:ln/>
        </p:spPr>
        <p:txBody>
          <a:bodyPr wrap="none" lIns="0" tIns="0" rIns="0" bIns="0" rtlCol="0" anchor="t"/>
          <a:lstStyle/>
          <a:p>
            <a:pPr algn="l" indent="0" marL="0">
              <a:lnSpc>
                <a:spcPts val="2050"/>
              </a:lnSpc>
              <a:buNone/>
            </a:pPr>
            <a:r>
              <a:rPr lang="en-US" sz="1350" dirty="0">
                <a:solidFill>
                  <a:srgbClr val="E2E6E9"/>
                </a:solidFill>
                <a:latin typeface="Source Sans 3" pitchFamily="34" charset="0"/>
                <a:ea typeface="Source Sans 3" pitchFamily="34" charset="-122"/>
                <a:cs typeface="Source Sans 3" pitchFamily="34" charset="-120"/>
              </a:rPr>
              <a:t>Hierarchical server queries</a:t>
            </a:r>
            <a:endParaRPr lang="en-US" sz="1350" dirty="0"/>
          </a:p>
        </p:txBody>
      </p:sp>
      <p:sp>
        <p:nvSpPr>
          <p:cNvPr id="17" name="Text 14"/>
          <p:cNvSpPr/>
          <p:nvPr/>
        </p:nvSpPr>
        <p:spPr>
          <a:xfrm>
            <a:off x="6108383" y="6439376"/>
            <a:ext cx="177641" cy="222171"/>
          </a:xfrm>
          <a:prstGeom prst="rect">
            <a:avLst/>
          </a:prstGeom>
          <a:noFill/>
          <a:ln/>
        </p:spPr>
        <p:txBody>
          <a:bodyPr wrap="none" lIns="0" tIns="0" rIns="0" bIns="0" rtlCol="0" anchor="t"/>
          <a:lstStyle/>
          <a:p>
            <a:pPr algn="l" indent="0" marL="0">
              <a:lnSpc>
                <a:spcPts val="2050"/>
              </a:lnSpc>
              <a:buNone/>
            </a:pPr>
            <a:r>
              <a:rPr lang="en-US" sz="1350" dirty="0">
                <a:solidFill>
                  <a:srgbClr val="E2E6E9"/>
                </a:solidFill>
                <a:latin typeface="Montserrat Light" pitchFamily="34" charset="0"/>
                <a:ea typeface="Montserrat Light" pitchFamily="34" charset="-122"/>
                <a:cs typeface="Montserrat Light" pitchFamily="34" charset="-120"/>
              </a:rPr>
              <a:t>04</a:t>
            </a:r>
            <a:endParaRPr lang="en-US" sz="1350" dirty="0"/>
          </a:p>
        </p:txBody>
      </p:sp>
      <p:sp>
        <p:nvSpPr>
          <p:cNvPr id="18" name="Shape 15"/>
          <p:cNvSpPr/>
          <p:nvPr/>
        </p:nvSpPr>
        <p:spPr>
          <a:xfrm>
            <a:off x="6108383" y="6718578"/>
            <a:ext cx="7900035" cy="22860"/>
          </a:xfrm>
          <a:prstGeom prst="rect">
            <a:avLst/>
          </a:prstGeom>
          <a:solidFill>
            <a:srgbClr val="FFFFFF"/>
          </a:solidFill>
          <a:ln/>
        </p:spPr>
      </p:sp>
      <p:sp>
        <p:nvSpPr>
          <p:cNvPr id="19" name="Text 16"/>
          <p:cNvSpPr/>
          <p:nvPr/>
        </p:nvSpPr>
        <p:spPr>
          <a:xfrm>
            <a:off x="6108383" y="6853118"/>
            <a:ext cx="2184797" cy="252413"/>
          </a:xfrm>
          <a:prstGeom prst="rect">
            <a:avLst/>
          </a:prstGeom>
          <a:noFill/>
          <a:ln/>
        </p:spPr>
        <p:txBody>
          <a:bodyPr wrap="none" lIns="0" tIns="0" rIns="0" bIns="0" rtlCol="0" anchor="t"/>
          <a:lstStyle/>
          <a:p>
            <a:pPr algn="l" indent="0" marL="0">
              <a:lnSpc>
                <a:spcPts val="1950"/>
              </a:lnSpc>
              <a:buNone/>
            </a:pPr>
            <a:r>
              <a:rPr lang="en-US" sz="1550" b="1" dirty="0">
                <a:solidFill>
                  <a:srgbClr val="E2E6E9"/>
                </a:solidFill>
                <a:latin typeface="Montserrat Bold" pitchFamily="34" charset="0"/>
                <a:ea typeface="Montserrat Bold" pitchFamily="34" charset="-122"/>
                <a:cs typeface="Montserrat Bold" pitchFamily="34" charset="-120"/>
              </a:rPr>
              <a:t>IP Address Returned</a:t>
            </a:r>
            <a:endParaRPr lang="en-US" sz="1550" dirty="0"/>
          </a:p>
        </p:txBody>
      </p:sp>
      <p:sp>
        <p:nvSpPr>
          <p:cNvPr id="20" name="Text 17"/>
          <p:cNvSpPr/>
          <p:nvPr/>
        </p:nvSpPr>
        <p:spPr>
          <a:xfrm>
            <a:off x="6108383" y="7212092"/>
            <a:ext cx="7900035" cy="266581"/>
          </a:xfrm>
          <a:prstGeom prst="rect">
            <a:avLst/>
          </a:prstGeom>
          <a:noFill/>
          <a:ln/>
        </p:spPr>
        <p:txBody>
          <a:bodyPr wrap="none" lIns="0" tIns="0" rIns="0" bIns="0" rtlCol="0" anchor="t"/>
          <a:lstStyle/>
          <a:p>
            <a:pPr algn="l" indent="0" marL="0">
              <a:lnSpc>
                <a:spcPts val="2050"/>
              </a:lnSpc>
              <a:buNone/>
            </a:pPr>
            <a:r>
              <a:rPr lang="en-US" sz="1350" dirty="0">
                <a:solidFill>
                  <a:srgbClr val="E2E6E9"/>
                </a:solidFill>
                <a:latin typeface="Source Sans 3" pitchFamily="34" charset="0"/>
                <a:ea typeface="Source Sans 3" pitchFamily="34" charset="-122"/>
                <a:cs typeface="Source Sans 3" pitchFamily="34" charset="-120"/>
              </a:rPr>
              <a:t>Complete in milliseconds</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3798" y="1042154"/>
            <a:ext cx="5609749" cy="701278"/>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Montserrat Bold" pitchFamily="34" charset="0"/>
                <a:ea typeface="Montserrat Bold" pitchFamily="34" charset="-122"/>
                <a:cs typeface="Montserrat Bold" pitchFamily="34" charset="-120"/>
              </a:rPr>
              <a:t>The DNS Hierarchy</a:t>
            </a:r>
            <a:endParaRPr lang="en-US" sz="4400" dirty="0"/>
          </a:p>
        </p:txBody>
      </p:sp>
      <p:sp>
        <p:nvSpPr>
          <p:cNvPr id="3" name="Text 1"/>
          <p:cNvSpPr/>
          <p:nvPr/>
        </p:nvSpPr>
        <p:spPr>
          <a:xfrm>
            <a:off x="863798" y="2237065"/>
            <a:ext cx="12902803" cy="1110496"/>
          </a:xfrm>
          <a:prstGeom prst="rect">
            <a:avLst/>
          </a:prstGeom>
          <a:noFill/>
          <a:ln/>
        </p:spPr>
        <p:txBody>
          <a:bodyPr wrap="squar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DNS organizes itself as an inverted tree, starting with the root domain at the top, managed by 13 global root server systems. Below sit Top-Level Domains (.com, .org, .uk), then second-level domains (google, amazon), and infinite subdomains beneath. This elegant structure distributes authority while enabling massive scalability.</a:t>
            </a:r>
            <a:endParaRPr lang="en-US" sz="1900" dirty="0"/>
          </a:p>
        </p:txBody>
      </p:sp>
      <p:pic>
        <p:nvPicPr>
          <p:cNvPr id="4" name="Image 0" descr="preencoded.png">    </p:cNvPr>
          <p:cNvPicPr>
            <a:picLocks noChangeAspect="1"/>
          </p:cNvPicPr>
          <p:nvPr/>
        </p:nvPicPr>
        <p:blipFill>
          <a:blip r:embed="rId1"/>
          <a:stretch>
            <a:fillRect/>
          </a:stretch>
        </p:blipFill>
        <p:spPr>
          <a:xfrm>
            <a:off x="3291126" y="3625215"/>
            <a:ext cx="1596628" cy="844272"/>
          </a:xfrm>
          <a:prstGeom prst="rect">
            <a:avLst/>
          </a:prstGeom>
        </p:spPr>
      </p:pic>
      <p:sp>
        <p:nvSpPr>
          <p:cNvPr id="5" name="Text 2"/>
          <p:cNvSpPr/>
          <p:nvPr/>
        </p:nvSpPr>
        <p:spPr>
          <a:xfrm>
            <a:off x="3915847" y="3919895"/>
            <a:ext cx="347067" cy="433864"/>
          </a:xfrm>
          <a:prstGeom prst="rect">
            <a:avLst/>
          </a:prstGeom>
          <a:noFill/>
          <a:ln/>
        </p:spPr>
        <p:txBody>
          <a:bodyPr wrap="none" lIns="0" tIns="0" rIns="0" bIns="0" rtlCol="0" anchor="t"/>
          <a:lstStyle/>
          <a:p>
            <a:pPr algn="ctr" indent="0" marL="0">
              <a:lnSpc>
                <a:spcPts val="4050"/>
              </a:lnSpc>
              <a:buNone/>
            </a:pPr>
            <a:r>
              <a:rPr lang="en-US" sz="2700" b="1" dirty="0">
                <a:solidFill>
                  <a:srgbClr val="E2E6E9"/>
                </a:solidFill>
                <a:latin typeface="Montserrat Bold" pitchFamily="34" charset="0"/>
                <a:ea typeface="Montserrat Bold" pitchFamily="34" charset="-122"/>
                <a:cs typeface="Montserrat Bold" pitchFamily="34" charset="-120"/>
              </a:rPr>
              <a:t>1</a:t>
            </a:r>
            <a:endParaRPr lang="en-US" sz="2700" dirty="0"/>
          </a:p>
        </p:txBody>
      </p:sp>
      <p:sp>
        <p:nvSpPr>
          <p:cNvPr id="6" name="Text 3"/>
          <p:cNvSpPr/>
          <p:nvPr/>
        </p:nvSpPr>
        <p:spPr>
          <a:xfrm>
            <a:off x="5134570" y="3872032"/>
            <a:ext cx="695444" cy="350639"/>
          </a:xfrm>
          <a:prstGeom prst="rect">
            <a:avLst/>
          </a:prstGeom>
          <a:noFill/>
          <a:ln/>
        </p:spPr>
        <p:txBody>
          <a:bodyPr wrap="none" lIns="0" tIns="0" rIns="0" bIns="0" rtlCol="0" anchor="t"/>
          <a:lstStyle/>
          <a:p>
            <a:pPr algn="l" indent="0" marL="0">
              <a:lnSpc>
                <a:spcPts val="2750"/>
              </a:lnSpc>
              <a:buNone/>
            </a:pPr>
            <a:r>
              <a:rPr lang="en-US" sz="2200" b="1" dirty="0">
                <a:solidFill>
                  <a:srgbClr val="E2E6E9"/>
                </a:solidFill>
                <a:latin typeface="Montserrat Bold" pitchFamily="34" charset="0"/>
                <a:ea typeface="Montserrat Bold" pitchFamily="34" charset="-122"/>
                <a:cs typeface="Montserrat Bold" pitchFamily="34" charset="-120"/>
              </a:rPr>
              <a:t>Root</a:t>
            </a:r>
            <a:endParaRPr lang="en-US" sz="2200" dirty="0"/>
          </a:p>
        </p:txBody>
      </p:sp>
      <p:sp>
        <p:nvSpPr>
          <p:cNvPr id="7" name="Shape 4"/>
          <p:cNvSpPr/>
          <p:nvPr/>
        </p:nvSpPr>
        <p:spPr>
          <a:xfrm>
            <a:off x="4949428" y="4485084"/>
            <a:ext cx="8755499" cy="15240"/>
          </a:xfrm>
          <a:prstGeom prst="roundRect">
            <a:avLst>
              <a:gd name="adj" fmla="val 242945"/>
            </a:avLst>
          </a:prstGeom>
          <a:solidFill>
            <a:srgbClr val="494A4B"/>
          </a:solidFill>
          <a:ln/>
        </p:spPr>
      </p:sp>
      <p:pic>
        <p:nvPicPr>
          <p:cNvPr id="8" name="Image 1" descr="preencoded.png">    </p:cNvPr>
          <p:cNvPicPr>
            <a:picLocks noChangeAspect="1"/>
          </p:cNvPicPr>
          <p:nvPr/>
        </p:nvPicPr>
        <p:blipFill>
          <a:blip r:embed="rId2"/>
          <a:stretch>
            <a:fillRect/>
          </a:stretch>
        </p:blipFill>
        <p:spPr>
          <a:xfrm>
            <a:off x="2492693" y="4531162"/>
            <a:ext cx="3193375" cy="844272"/>
          </a:xfrm>
          <a:prstGeom prst="rect">
            <a:avLst/>
          </a:prstGeom>
        </p:spPr>
      </p:pic>
      <p:sp>
        <p:nvSpPr>
          <p:cNvPr id="9" name="Text 5"/>
          <p:cNvSpPr/>
          <p:nvPr/>
        </p:nvSpPr>
        <p:spPr>
          <a:xfrm>
            <a:off x="3915847" y="4736306"/>
            <a:ext cx="347067" cy="433864"/>
          </a:xfrm>
          <a:prstGeom prst="rect">
            <a:avLst/>
          </a:prstGeom>
          <a:noFill/>
          <a:ln/>
        </p:spPr>
        <p:txBody>
          <a:bodyPr wrap="none" lIns="0" tIns="0" rIns="0" bIns="0" rtlCol="0" anchor="t"/>
          <a:lstStyle/>
          <a:p>
            <a:pPr algn="ctr" indent="0" marL="0">
              <a:lnSpc>
                <a:spcPts val="4050"/>
              </a:lnSpc>
              <a:buNone/>
            </a:pPr>
            <a:r>
              <a:rPr lang="en-US" sz="2700" b="1" dirty="0">
                <a:solidFill>
                  <a:srgbClr val="E2E6E9"/>
                </a:solidFill>
                <a:latin typeface="Montserrat Bold" pitchFamily="34" charset="0"/>
                <a:ea typeface="Montserrat Bold" pitchFamily="34" charset="-122"/>
                <a:cs typeface="Montserrat Bold" pitchFamily="34" charset="-120"/>
              </a:rPr>
              <a:t>2</a:t>
            </a:r>
            <a:endParaRPr lang="en-US" sz="2700" dirty="0"/>
          </a:p>
        </p:txBody>
      </p:sp>
      <p:sp>
        <p:nvSpPr>
          <p:cNvPr id="10" name="Text 6"/>
          <p:cNvSpPr/>
          <p:nvPr/>
        </p:nvSpPr>
        <p:spPr>
          <a:xfrm>
            <a:off x="5932884" y="4777978"/>
            <a:ext cx="723186" cy="350639"/>
          </a:xfrm>
          <a:prstGeom prst="rect">
            <a:avLst/>
          </a:prstGeom>
          <a:noFill/>
          <a:ln/>
        </p:spPr>
        <p:txBody>
          <a:bodyPr wrap="none" lIns="0" tIns="0" rIns="0" bIns="0" rtlCol="0" anchor="t"/>
          <a:lstStyle/>
          <a:p>
            <a:pPr algn="l" indent="0" marL="0">
              <a:lnSpc>
                <a:spcPts val="2750"/>
              </a:lnSpc>
              <a:buNone/>
            </a:pPr>
            <a:r>
              <a:rPr lang="en-US" sz="2200" b="1" dirty="0">
                <a:solidFill>
                  <a:srgbClr val="E2E6E9"/>
                </a:solidFill>
                <a:latin typeface="Montserrat Bold" pitchFamily="34" charset="0"/>
                <a:ea typeface="Montserrat Bold" pitchFamily="34" charset="-122"/>
                <a:cs typeface="Montserrat Bold" pitchFamily="34" charset="-120"/>
              </a:rPr>
              <a:t>TLDs</a:t>
            </a:r>
            <a:endParaRPr lang="en-US" sz="2200" dirty="0"/>
          </a:p>
        </p:txBody>
      </p:sp>
      <p:sp>
        <p:nvSpPr>
          <p:cNvPr id="11" name="Shape 7"/>
          <p:cNvSpPr/>
          <p:nvPr/>
        </p:nvSpPr>
        <p:spPr>
          <a:xfrm>
            <a:off x="5747742" y="5391031"/>
            <a:ext cx="7957185" cy="15240"/>
          </a:xfrm>
          <a:prstGeom prst="roundRect">
            <a:avLst>
              <a:gd name="adj" fmla="val 242945"/>
            </a:avLst>
          </a:prstGeom>
          <a:solidFill>
            <a:srgbClr val="494A4B"/>
          </a:solidFill>
          <a:ln/>
        </p:spPr>
      </p:sp>
      <p:pic>
        <p:nvPicPr>
          <p:cNvPr id="12" name="Image 2" descr="preencoded.png">    </p:cNvPr>
          <p:cNvPicPr>
            <a:picLocks noChangeAspect="1"/>
          </p:cNvPicPr>
          <p:nvPr/>
        </p:nvPicPr>
        <p:blipFill>
          <a:blip r:embed="rId3"/>
          <a:stretch>
            <a:fillRect/>
          </a:stretch>
        </p:blipFill>
        <p:spPr>
          <a:xfrm>
            <a:off x="1694378" y="5437108"/>
            <a:ext cx="4790123" cy="844272"/>
          </a:xfrm>
          <a:prstGeom prst="rect">
            <a:avLst/>
          </a:prstGeom>
        </p:spPr>
      </p:pic>
      <p:sp>
        <p:nvSpPr>
          <p:cNvPr id="13" name="Text 8"/>
          <p:cNvSpPr/>
          <p:nvPr/>
        </p:nvSpPr>
        <p:spPr>
          <a:xfrm>
            <a:off x="3915847" y="5642253"/>
            <a:ext cx="347067" cy="433864"/>
          </a:xfrm>
          <a:prstGeom prst="rect">
            <a:avLst/>
          </a:prstGeom>
          <a:noFill/>
          <a:ln/>
        </p:spPr>
        <p:txBody>
          <a:bodyPr wrap="none" lIns="0" tIns="0" rIns="0" bIns="0" rtlCol="0" anchor="t"/>
          <a:lstStyle/>
          <a:p>
            <a:pPr algn="ctr" indent="0" marL="0">
              <a:lnSpc>
                <a:spcPts val="4050"/>
              </a:lnSpc>
              <a:buNone/>
            </a:pPr>
            <a:r>
              <a:rPr lang="en-US" sz="2700" b="1" dirty="0">
                <a:solidFill>
                  <a:srgbClr val="E2E6E9"/>
                </a:solidFill>
                <a:latin typeface="Montserrat Bold" pitchFamily="34" charset="0"/>
                <a:ea typeface="Montserrat Bold" pitchFamily="34" charset="-122"/>
                <a:cs typeface="Montserrat Bold" pitchFamily="34" charset="-120"/>
              </a:rPr>
              <a:t>3</a:t>
            </a:r>
            <a:endParaRPr lang="en-US" sz="2700" dirty="0"/>
          </a:p>
        </p:txBody>
      </p:sp>
      <p:sp>
        <p:nvSpPr>
          <p:cNvPr id="14" name="Text 9"/>
          <p:cNvSpPr/>
          <p:nvPr/>
        </p:nvSpPr>
        <p:spPr>
          <a:xfrm>
            <a:off x="6731318" y="5683925"/>
            <a:ext cx="1967508" cy="350639"/>
          </a:xfrm>
          <a:prstGeom prst="rect">
            <a:avLst/>
          </a:prstGeom>
          <a:noFill/>
          <a:ln/>
        </p:spPr>
        <p:txBody>
          <a:bodyPr wrap="none" lIns="0" tIns="0" rIns="0" bIns="0" rtlCol="0" anchor="t"/>
          <a:lstStyle/>
          <a:p>
            <a:pPr algn="l" indent="0" marL="0">
              <a:lnSpc>
                <a:spcPts val="2750"/>
              </a:lnSpc>
              <a:buNone/>
            </a:pPr>
            <a:r>
              <a:rPr lang="en-US" sz="2200" b="1" dirty="0">
                <a:solidFill>
                  <a:srgbClr val="E2E6E9"/>
                </a:solidFill>
                <a:latin typeface="Montserrat Bold" pitchFamily="34" charset="0"/>
                <a:ea typeface="Montserrat Bold" pitchFamily="34" charset="-122"/>
                <a:cs typeface="Montserrat Bold" pitchFamily="34" charset="-120"/>
              </a:rPr>
              <a:t>Second-Level</a:t>
            </a:r>
            <a:endParaRPr lang="en-US" sz="2200" dirty="0"/>
          </a:p>
        </p:txBody>
      </p:sp>
      <p:sp>
        <p:nvSpPr>
          <p:cNvPr id="15" name="Shape 10"/>
          <p:cNvSpPr/>
          <p:nvPr/>
        </p:nvSpPr>
        <p:spPr>
          <a:xfrm>
            <a:off x="6546175" y="6296978"/>
            <a:ext cx="7158752" cy="15240"/>
          </a:xfrm>
          <a:prstGeom prst="roundRect">
            <a:avLst>
              <a:gd name="adj" fmla="val 242945"/>
            </a:avLst>
          </a:prstGeom>
          <a:solidFill>
            <a:srgbClr val="494A4B"/>
          </a:solidFill>
          <a:ln/>
        </p:spPr>
      </p:sp>
      <p:pic>
        <p:nvPicPr>
          <p:cNvPr id="16" name="Image 3" descr="preencoded.png">    </p:cNvPr>
          <p:cNvPicPr>
            <a:picLocks noChangeAspect="1"/>
          </p:cNvPicPr>
          <p:nvPr/>
        </p:nvPicPr>
        <p:blipFill>
          <a:blip r:embed="rId4"/>
          <a:stretch>
            <a:fillRect/>
          </a:stretch>
        </p:blipFill>
        <p:spPr>
          <a:xfrm>
            <a:off x="895945" y="6343055"/>
            <a:ext cx="6386870" cy="844272"/>
          </a:xfrm>
          <a:prstGeom prst="rect">
            <a:avLst/>
          </a:prstGeom>
        </p:spPr>
      </p:pic>
      <p:sp>
        <p:nvSpPr>
          <p:cNvPr id="17" name="Text 11"/>
          <p:cNvSpPr/>
          <p:nvPr/>
        </p:nvSpPr>
        <p:spPr>
          <a:xfrm>
            <a:off x="3915728" y="6548199"/>
            <a:ext cx="347067" cy="433864"/>
          </a:xfrm>
          <a:prstGeom prst="rect">
            <a:avLst/>
          </a:prstGeom>
          <a:noFill/>
          <a:ln/>
        </p:spPr>
        <p:txBody>
          <a:bodyPr wrap="none" lIns="0" tIns="0" rIns="0" bIns="0" rtlCol="0" anchor="t"/>
          <a:lstStyle/>
          <a:p>
            <a:pPr algn="ctr" indent="0" marL="0">
              <a:lnSpc>
                <a:spcPts val="4050"/>
              </a:lnSpc>
              <a:buNone/>
            </a:pPr>
            <a:r>
              <a:rPr lang="en-US" sz="2700" b="1" dirty="0">
                <a:solidFill>
                  <a:srgbClr val="E2E6E9"/>
                </a:solidFill>
                <a:latin typeface="Montserrat Bold" pitchFamily="34" charset="0"/>
                <a:ea typeface="Montserrat Bold" pitchFamily="34" charset="-122"/>
                <a:cs typeface="Montserrat Bold" pitchFamily="34" charset="-120"/>
              </a:rPr>
              <a:t>4</a:t>
            </a:r>
            <a:endParaRPr lang="en-US" sz="2700" dirty="0"/>
          </a:p>
        </p:txBody>
      </p:sp>
      <p:sp>
        <p:nvSpPr>
          <p:cNvPr id="18" name="Text 12"/>
          <p:cNvSpPr/>
          <p:nvPr/>
        </p:nvSpPr>
        <p:spPr>
          <a:xfrm>
            <a:off x="7529632" y="6589871"/>
            <a:ext cx="1836896" cy="350639"/>
          </a:xfrm>
          <a:prstGeom prst="rect">
            <a:avLst/>
          </a:prstGeom>
          <a:noFill/>
          <a:ln/>
        </p:spPr>
        <p:txBody>
          <a:bodyPr wrap="none" lIns="0" tIns="0" rIns="0" bIns="0" rtlCol="0" anchor="t"/>
          <a:lstStyle/>
          <a:p>
            <a:pPr algn="l" indent="0" marL="0">
              <a:lnSpc>
                <a:spcPts val="2750"/>
              </a:lnSpc>
              <a:buNone/>
            </a:pPr>
            <a:r>
              <a:rPr lang="en-US" sz="2200" b="1" dirty="0">
                <a:solidFill>
                  <a:srgbClr val="E2E6E9"/>
                </a:solidFill>
                <a:latin typeface="Montserrat Bold" pitchFamily="34" charset="0"/>
                <a:ea typeface="Montserrat Bold" pitchFamily="34" charset="-122"/>
                <a:cs typeface="Montserrat Bold" pitchFamily="34" charset="-120"/>
              </a:rPr>
              <a:t>Subdomains</a:t>
            </a:r>
            <a:endParaRPr lang="en-US" sz="2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3757" y="769382"/>
            <a:ext cx="5874782" cy="614720"/>
          </a:xfrm>
          <a:prstGeom prst="rect">
            <a:avLst/>
          </a:prstGeom>
          <a:noFill/>
          <a:ln/>
        </p:spPr>
        <p:txBody>
          <a:bodyPr wrap="none" lIns="0" tIns="0" rIns="0" bIns="0" rtlCol="0" anchor="t"/>
          <a:lstStyle/>
          <a:p>
            <a:pPr algn="l" indent="0" marL="0">
              <a:lnSpc>
                <a:spcPts val="4800"/>
              </a:lnSpc>
              <a:buNone/>
            </a:pPr>
            <a:r>
              <a:rPr lang="en-US" sz="3850" b="1" dirty="0">
                <a:solidFill>
                  <a:srgbClr val="FFFFFF"/>
                </a:solidFill>
                <a:latin typeface="Montserrat Bold" pitchFamily="34" charset="0"/>
                <a:ea typeface="Montserrat Bold" pitchFamily="34" charset="-122"/>
                <a:cs typeface="Montserrat Bold" pitchFamily="34" charset="-120"/>
              </a:rPr>
              <a:t>Four DNS Server Types</a:t>
            </a:r>
            <a:endParaRPr lang="en-US" sz="3850" dirty="0"/>
          </a:p>
        </p:txBody>
      </p:sp>
      <p:sp>
        <p:nvSpPr>
          <p:cNvPr id="4" name="Shape 1"/>
          <p:cNvSpPr/>
          <p:nvPr/>
        </p:nvSpPr>
        <p:spPr>
          <a:xfrm>
            <a:off x="6243757" y="1708666"/>
            <a:ext cx="7629287" cy="1519118"/>
          </a:xfrm>
          <a:prstGeom prst="roundRect">
            <a:avLst>
              <a:gd name="adj" fmla="val 2137"/>
            </a:avLst>
          </a:prstGeom>
          <a:solidFill>
            <a:srgbClr val="303132"/>
          </a:solidFill>
          <a:ln/>
        </p:spPr>
      </p:sp>
      <p:sp>
        <p:nvSpPr>
          <p:cNvPr id="5" name="Text 2"/>
          <p:cNvSpPr/>
          <p:nvPr/>
        </p:nvSpPr>
        <p:spPr>
          <a:xfrm>
            <a:off x="6460093" y="1925003"/>
            <a:ext cx="2565202" cy="307300"/>
          </a:xfrm>
          <a:prstGeom prst="rect">
            <a:avLst/>
          </a:prstGeom>
          <a:noFill/>
          <a:ln/>
        </p:spPr>
        <p:txBody>
          <a:bodyPr wrap="none" lIns="0" tIns="0" rIns="0" bIns="0" rtlCol="0" anchor="t"/>
          <a:lstStyle/>
          <a:p>
            <a:pPr algn="l" indent="0" marL="0">
              <a:lnSpc>
                <a:spcPts val="2400"/>
              </a:lnSpc>
              <a:buNone/>
            </a:pPr>
            <a:r>
              <a:rPr lang="en-US" sz="1900" b="1" dirty="0">
                <a:solidFill>
                  <a:srgbClr val="E2E6E9"/>
                </a:solidFill>
                <a:latin typeface="Montserrat Bold" pitchFamily="34" charset="0"/>
                <a:ea typeface="Montserrat Bold" pitchFamily="34" charset="-122"/>
                <a:cs typeface="Montserrat Bold" pitchFamily="34" charset="-120"/>
              </a:rPr>
              <a:t>Recursive Resolvers</a:t>
            </a:r>
            <a:endParaRPr lang="en-US" sz="1900" dirty="0"/>
          </a:p>
        </p:txBody>
      </p:sp>
      <p:sp>
        <p:nvSpPr>
          <p:cNvPr id="6" name="Text 3"/>
          <p:cNvSpPr/>
          <p:nvPr/>
        </p:nvSpPr>
        <p:spPr>
          <a:xfrm>
            <a:off x="6460093" y="2362081"/>
            <a:ext cx="7196614" cy="649367"/>
          </a:xfrm>
          <a:prstGeom prst="rect">
            <a:avLst/>
          </a:prstGeom>
          <a:noFill/>
          <a:ln/>
        </p:spPr>
        <p:txBody>
          <a:bodyPr wrap="square" lIns="0" tIns="0" rIns="0" bIns="0" rtlCol="0" anchor="t"/>
          <a:lstStyle/>
          <a:p>
            <a:pPr algn="l" indent="0" marL="0">
              <a:lnSpc>
                <a:spcPts val="2550"/>
              </a:lnSpc>
              <a:buNone/>
            </a:pPr>
            <a:r>
              <a:rPr lang="en-US" sz="1700" dirty="0">
                <a:solidFill>
                  <a:srgbClr val="E2E6E9"/>
                </a:solidFill>
                <a:latin typeface="Source Sans 3" pitchFamily="34" charset="0"/>
                <a:ea typeface="Source Sans 3" pitchFamily="34" charset="-122"/>
                <a:cs typeface="Source Sans 3" pitchFamily="34" charset="-120"/>
              </a:rPr>
              <a:t>Intermediaries between clients and servers, performing the heavy lifting to track down IP addresses</a:t>
            </a:r>
            <a:endParaRPr lang="en-US" sz="1700" dirty="0"/>
          </a:p>
        </p:txBody>
      </p:sp>
      <p:sp>
        <p:nvSpPr>
          <p:cNvPr id="7" name="Shape 4"/>
          <p:cNvSpPr/>
          <p:nvPr/>
        </p:nvSpPr>
        <p:spPr>
          <a:xfrm>
            <a:off x="6243757" y="3444121"/>
            <a:ext cx="7629287" cy="1194435"/>
          </a:xfrm>
          <a:prstGeom prst="roundRect">
            <a:avLst>
              <a:gd name="adj" fmla="val 2718"/>
            </a:avLst>
          </a:prstGeom>
          <a:solidFill>
            <a:srgbClr val="303132"/>
          </a:solidFill>
          <a:ln/>
        </p:spPr>
      </p:sp>
      <p:sp>
        <p:nvSpPr>
          <p:cNvPr id="8" name="Text 5"/>
          <p:cNvSpPr/>
          <p:nvPr/>
        </p:nvSpPr>
        <p:spPr>
          <a:xfrm>
            <a:off x="6460093" y="3660458"/>
            <a:ext cx="2459117" cy="307300"/>
          </a:xfrm>
          <a:prstGeom prst="rect">
            <a:avLst/>
          </a:prstGeom>
          <a:noFill/>
          <a:ln/>
        </p:spPr>
        <p:txBody>
          <a:bodyPr wrap="none" lIns="0" tIns="0" rIns="0" bIns="0" rtlCol="0" anchor="t"/>
          <a:lstStyle/>
          <a:p>
            <a:pPr algn="l" indent="0" marL="0">
              <a:lnSpc>
                <a:spcPts val="2400"/>
              </a:lnSpc>
              <a:buNone/>
            </a:pPr>
            <a:r>
              <a:rPr lang="en-US" sz="1900" b="1" dirty="0">
                <a:solidFill>
                  <a:srgbClr val="E2E6E9"/>
                </a:solidFill>
                <a:latin typeface="Montserrat Bold" pitchFamily="34" charset="0"/>
                <a:ea typeface="Montserrat Bold" pitchFamily="34" charset="-122"/>
                <a:cs typeface="Montserrat Bold" pitchFamily="34" charset="-120"/>
              </a:rPr>
              <a:t>Root Nameservers</a:t>
            </a:r>
            <a:endParaRPr lang="en-US" sz="1900" dirty="0"/>
          </a:p>
        </p:txBody>
      </p:sp>
      <p:sp>
        <p:nvSpPr>
          <p:cNvPr id="9" name="Text 6"/>
          <p:cNvSpPr/>
          <p:nvPr/>
        </p:nvSpPr>
        <p:spPr>
          <a:xfrm>
            <a:off x="6460093" y="4097536"/>
            <a:ext cx="7196614" cy="324683"/>
          </a:xfrm>
          <a:prstGeom prst="rect">
            <a:avLst/>
          </a:prstGeom>
          <a:noFill/>
          <a:ln/>
        </p:spPr>
        <p:txBody>
          <a:bodyPr wrap="none" lIns="0" tIns="0" rIns="0" bIns="0" rtlCol="0" anchor="t"/>
          <a:lstStyle/>
          <a:p>
            <a:pPr algn="l" indent="0" marL="0">
              <a:lnSpc>
                <a:spcPts val="2550"/>
              </a:lnSpc>
              <a:buNone/>
            </a:pPr>
            <a:r>
              <a:rPr lang="en-US" sz="1700" dirty="0">
                <a:solidFill>
                  <a:srgbClr val="E2E6E9"/>
                </a:solidFill>
                <a:latin typeface="Source Sans 3" pitchFamily="34" charset="0"/>
                <a:ea typeface="Source Sans 3" pitchFamily="34" charset="-122"/>
                <a:cs typeface="Source Sans 3" pitchFamily="34" charset="-120"/>
              </a:rPr>
              <a:t>Direct queries to appropriate TLD servers; 13 systems distributed globally</a:t>
            </a:r>
            <a:endParaRPr lang="en-US" sz="1700" dirty="0"/>
          </a:p>
        </p:txBody>
      </p:sp>
      <p:sp>
        <p:nvSpPr>
          <p:cNvPr id="10" name="Shape 7"/>
          <p:cNvSpPr/>
          <p:nvPr/>
        </p:nvSpPr>
        <p:spPr>
          <a:xfrm>
            <a:off x="6243757" y="4854893"/>
            <a:ext cx="7629287" cy="1194435"/>
          </a:xfrm>
          <a:prstGeom prst="roundRect">
            <a:avLst>
              <a:gd name="adj" fmla="val 2718"/>
            </a:avLst>
          </a:prstGeom>
          <a:solidFill>
            <a:srgbClr val="303132"/>
          </a:solidFill>
          <a:ln/>
        </p:spPr>
      </p:sp>
      <p:sp>
        <p:nvSpPr>
          <p:cNvPr id="11" name="Text 8"/>
          <p:cNvSpPr/>
          <p:nvPr/>
        </p:nvSpPr>
        <p:spPr>
          <a:xfrm>
            <a:off x="6460093" y="5071229"/>
            <a:ext cx="2459117" cy="307300"/>
          </a:xfrm>
          <a:prstGeom prst="rect">
            <a:avLst/>
          </a:prstGeom>
          <a:noFill/>
          <a:ln/>
        </p:spPr>
        <p:txBody>
          <a:bodyPr wrap="none" lIns="0" tIns="0" rIns="0" bIns="0" rtlCol="0" anchor="t"/>
          <a:lstStyle/>
          <a:p>
            <a:pPr algn="l" indent="0" marL="0">
              <a:lnSpc>
                <a:spcPts val="2400"/>
              </a:lnSpc>
              <a:buNone/>
            </a:pPr>
            <a:r>
              <a:rPr lang="en-US" sz="1900" b="1" dirty="0">
                <a:solidFill>
                  <a:srgbClr val="E2E6E9"/>
                </a:solidFill>
                <a:latin typeface="Montserrat Bold" pitchFamily="34" charset="0"/>
                <a:ea typeface="Montserrat Bold" pitchFamily="34" charset="-122"/>
                <a:cs typeface="Montserrat Bold" pitchFamily="34" charset="-120"/>
              </a:rPr>
              <a:t>TLD Nameservers</a:t>
            </a:r>
            <a:endParaRPr lang="en-US" sz="1900" dirty="0"/>
          </a:p>
        </p:txBody>
      </p:sp>
      <p:sp>
        <p:nvSpPr>
          <p:cNvPr id="12" name="Text 9"/>
          <p:cNvSpPr/>
          <p:nvPr/>
        </p:nvSpPr>
        <p:spPr>
          <a:xfrm>
            <a:off x="6460093" y="5508308"/>
            <a:ext cx="7196614" cy="324683"/>
          </a:xfrm>
          <a:prstGeom prst="rect">
            <a:avLst/>
          </a:prstGeom>
          <a:noFill/>
          <a:ln/>
        </p:spPr>
        <p:txBody>
          <a:bodyPr wrap="none" lIns="0" tIns="0" rIns="0" bIns="0" rtlCol="0" anchor="t"/>
          <a:lstStyle/>
          <a:p>
            <a:pPr algn="l" indent="0" marL="0">
              <a:lnSpc>
                <a:spcPts val="2550"/>
              </a:lnSpc>
              <a:buNone/>
            </a:pPr>
            <a:r>
              <a:rPr lang="en-US" sz="1700" dirty="0">
                <a:solidFill>
                  <a:srgbClr val="E2E6E9"/>
                </a:solidFill>
                <a:latin typeface="Source Sans 3" pitchFamily="34" charset="0"/>
                <a:ea typeface="Source Sans 3" pitchFamily="34" charset="-122"/>
                <a:cs typeface="Source Sans 3" pitchFamily="34" charset="-120"/>
              </a:rPr>
              <a:t>Manage specific top-level domains and point to authoritative nameservers</a:t>
            </a:r>
            <a:endParaRPr lang="en-US" sz="1700" dirty="0"/>
          </a:p>
        </p:txBody>
      </p:sp>
      <p:sp>
        <p:nvSpPr>
          <p:cNvPr id="13" name="Shape 10"/>
          <p:cNvSpPr/>
          <p:nvPr/>
        </p:nvSpPr>
        <p:spPr>
          <a:xfrm>
            <a:off x="6243757" y="6265664"/>
            <a:ext cx="7629287" cy="1194435"/>
          </a:xfrm>
          <a:prstGeom prst="roundRect">
            <a:avLst>
              <a:gd name="adj" fmla="val 2718"/>
            </a:avLst>
          </a:prstGeom>
          <a:solidFill>
            <a:srgbClr val="303132"/>
          </a:solidFill>
          <a:ln/>
        </p:spPr>
      </p:sp>
      <p:sp>
        <p:nvSpPr>
          <p:cNvPr id="14" name="Text 11"/>
          <p:cNvSpPr/>
          <p:nvPr/>
        </p:nvSpPr>
        <p:spPr>
          <a:xfrm>
            <a:off x="6460093" y="6482001"/>
            <a:ext cx="3470672" cy="307300"/>
          </a:xfrm>
          <a:prstGeom prst="rect">
            <a:avLst/>
          </a:prstGeom>
          <a:noFill/>
          <a:ln/>
        </p:spPr>
        <p:txBody>
          <a:bodyPr wrap="none" lIns="0" tIns="0" rIns="0" bIns="0" rtlCol="0" anchor="t"/>
          <a:lstStyle/>
          <a:p>
            <a:pPr algn="l" indent="0" marL="0">
              <a:lnSpc>
                <a:spcPts val="2400"/>
              </a:lnSpc>
              <a:buNone/>
            </a:pPr>
            <a:r>
              <a:rPr lang="en-US" sz="1900" b="1" dirty="0">
                <a:solidFill>
                  <a:srgbClr val="E2E6E9"/>
                </a:solidFill>
                <a:latin typeface="Montserrat Bold" pitchFamily="34" charset="0"/>
                <a:ea typeface="Montserrat Bold" pitchFamily="34" charset="-122"/>
                <a:cs typeface="Montserrat Bold" pitchFamily="34" charset="-120"/>
              </a:rPr>
              <a:t>Authoritative Nameservers</a:t>
            </a:r>
            <a:endParaRPr lang="en-US" sz="1900" dirty="0"/>
          </a:p>
        </p:txBody>
      </p:sp>
      <p:sp>
        <p:nvSpPr>
          <p:cNvPr id="15" name="Text 12"/>
          <p:cNvSpPr/>
          <p:nvPr/>
        </p:nvSpPr>
        <p:spPr>
          <a:xfrm>
            <a:off x="6460093" y="6919079"/>
            <a:ext cx="7196614" cy="324683"/>
          </a:xfrm>
          <a:prstGeom prst="rect">
            <a:avLst/>
          </a:prstGeom>
          <a:noFill/>
          <a:ln/>
        </p:spPr>
        <p:txBody>
          <a:bodyPr wrap="none" lIns="0" tIns="0" rIns="0" bIns="0" rtlCol="0" anchor="t"/>
          <a:lstStyle/>
          <a:p>
            <a:pPr algn="l" indent="0" marL="0">
              <a:lnSpc>
                <a:spcPts val="2550"/>
              </a:lnSpc>
              <a:buNone/>
            </a:pPr>
            <a:r>
              <a:rPr lang="en-US" sz="1700" dirty="0">
                <a:solidFill>
                  <a:srgbClr val="E2E6E9"/>
                </a:solidFill>
                <a:latin typeface="Source Sans 3" pitchFamily="34" charset="0"/>
                <a:ea typeface="Source Sans 3" pitchFamily="34" charset="-122"/>
                <a:cs typeface="Source Sans 3" pitchFamily="34" charset="-120"/>
              </a:rPr>
              <a:t>Hold actual DNS records for specific domains and provide definitive answers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1117163"/>
            <a:ext cx="8199953" cy="701278"/>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Montserrat Bold" pitchFamily="34" charset="0"/>
                <a:ea typeface="Montserrat Bold" pitchFamily="34" charset="-122"/>
                <a:cs typeface="Montserrat Bold" pitchFamily="34" charset="-120"/>
              </a:rPr>
              <a:t>DNS Record Types Decoded</a:t>
            </a:r>
            <a:endParaRPr lang="en-US" sz="4400" dirty="0"/>
          </a:p>
        </p:txBody>
      </p:sp>
      <p:sp>
        <p:nvSpPr>
          <p:cNvPr id="3" name="Shape 1"/>
          <p:cNvSpPr/>
          <p:nvPr/>
        </p:nvSpPr>
        <p:spPr>
          <a:xfrm>
            <a:off x="863798" y="2312075"/>
            <a:ext cx="12902803" cy="4800243"/>
          </a:xfrm>
          <a:prstGeom prst="roundRect">
            <a:avLst>
              <a:gd name="adj" fmla="val 771"/>
            </a:avLst>
          </a:prstGeom>
          <a:noFill/>
          <a:ln w="15240">
            <a:solidFill>
              <a:srgbClr val="FFFFFF">
                <a:alpha val="24000"/>
              </a:srgbClr>
            </a:solidFill>
            <a:prstDash val="solid"/>
          </a:ln>
        </p:spPr>
      </p:sp>
      <p:sp>
        <p:nvSpPr>
          <p:cNvPr id="4" name="Shape 2"/>
          <p:cNvSpPr/>
          <p:nvPr/>
        </p:nvSpPr>
        <p:spPr>
          <a:xfrm>
            <a:off x="879038" y="2327315"/>
            <a:ext cx="12872323" cy="681395"/>
          </a:xfrm>
          <a:prstGeom prst="rect">
            <a:avLst/>
          </a:prstGeom>
          <a:solidFill>
            <a:srgbClr val="FFFFFF">
              <a:alpha val="4000"/>
            </a:srgbClr>
          </a:solidFill>
          <a:ln/>
        </p:spPr>
      </p:sp>
      <p:sp>
        <p:nvSpPr>
          <p:cNvPr id="5" name="Text 3"/>
          <p:cNvSpPr/>
          <p:nvPr/>
        </p:nvSpPr>
        <p:spPr>
          <a:xfrm>
            <a:off x="1125974" y="2482929"/>
            <a:ext cx="2720578" cy="370165"/>
          </a:xfrm>
          <a:prstGeom prst="rect">
            <a:avLst/>
          </a:prstGeom>
          <a:noFill/>
          <a:ln/>
        </p:spPr>
        <p:txBody>
          <a:bodyPr wrap="none" lIns="0" tIns="0" rIns="0" bIns="0" rtlCol="0" anchor="t"/>
          <a:lstStyle/>
          <a:p>
            <a:pPr algn="l" indent="0" marL="0">
              <a:lnSpc>
                <a:spcPts val="2900"/>
              </a:lnSpc>
              <a:buNone/>
            </a:pPr>
            <a:r>
              <a:rPr lang="en-US" sz="1900" b="1" dirty="0">
                <a:solidFill>
                  <a:srgbClr val="E2E6E9"/>
                </a:solidFill>
                <a:latin typeface="Source Sans 3" pitchFamily="34" charset="0"/>
                <a:ea typeface="Source Sans 3" pitchFamily="34" charset="-122"/>
                <a:cs typeface="Source Sans 3" pitchFamily="34" charset="-120"/>
              </a:rPr>
              <a:t>Record Type</a:t>
            </a:r>
            <a:endParaRPr lang="en-US" sz="1900" dirty="0"/>
          </a:p>
        </p:txBody>
      </p:sp>
      <p:sp>
        <p:nvSpPr>
          <p:cNvPr id="6" name="Text 4"/>
          <p:cNvSpPr/>
          <p:nvPr/>
        </p:nvSpPr>
        <p:spPr>
          <a:xfrm>
            <a:off x="4347805" y="2482929"/>
            <a:ext cx="9156740" cy="370165"/>
          </a:xfrm>
          <a:prstGeom prst="rect">
            <a:avLst/>
          </a:prstGeom>
          <a:noFill/>
          <a:ln/>
        </p:spPr>
        <p:txBody>
          <a:bodyPr wrap="none" lIns="0" tIns="0" rIns="0" bIns="0" rtlCol="0" anchor="t"/>
          <a:lstStyle/>
          <a:p>
            <a:pPr algn="l" indent="0" marL="0">
              <a:lnSpc>
                <a:spcPts val="2900"/>
              </a:lnSpc>
              <a:buNone/>
            </a:pPr>
            <a:r>
              <a:rPr lang="en-US" sz="1900" b="1" dirty="0">
                <a:solidFill>
                  <a:srgbClr val="E2E6E9"/>
                </a:solidFill>
                <a:latin typeface="Source Sans 3" pitchFamily="34" charset="0"/>
                <a:ea typeface="Source Sans 3" pitchFamily="34" charset="-122"/>
                <a:cs typeface="Source Sans 3" pitchFamily="34" charset="-120"/>
              </a:rPr>
              <a:t>Purpose</a:t>
            </a:r>
            <a:endParaRPr lang="en-US" sz="1900" dirty="0"/>
          </a:p>
        </p:txBody>
      </p:sp>
      <p:sp>
        <p:nvSpPr>
          <p:cNvPr id="7" name="Shape 5"/>
          <p:cNvSpPr/>
          <p:nvPr/>
        </p:nvSpPr>
        <p:spPr>
          <a:xfrm>
            <a:off x="879038" y="3008709"/>
            <a:ext cx="12872323" cy="681395"/>
          </a:xfrm>
          <a:prstGeom prst="rect">
            <a:avLst/>
          </a:prstGeom>
          <a:solidFill>
            <a:srgbClr val="000000">
              <a:alpha val="4000"/>
            </a:srgbClr>
          </a:solidFill>
          <a:ln/>
        </p:spPr>
      </p:sp>
      <p:sp>
        <p:nvSpPr>
          <p:cNvPr id="8" name="Text 6"/>
          <p:cNvSpPr/>
          <p:nvPr/>
        </p:nvSpPr>
        <p:spPr>
          <a:xfrm>
            <a:off x="1125974" y="3164324"/>
            <a:ext cx="2720578" cy="370165"/>
          </a:xfrm>
          <a:prstGeom prst="rect">
            <a:avLst/>
          </a:prstGeom>
          <a:noFill/>
          <a:ln/>
        </p:spPr>
        <p:txBody>
          <a:bodyPr wrap="none" lIns="0" tIns="0" rIns="0" bIns="0" rtlCol="0" anchor="t"/>
          <a:lstStyle/>
          <a:p>
            <a:pPr algn="l" indent="0" marL="0">
              <a:lnSpc>
                <a:spcPts val="2900"/>
              </a:lnSpc>
              <a:buNone/>
            </a:pPr>
            <a:r>
              <a:rPr lang="en-US" sz="1900" b="1" dirty="0">
                <a:solidFill>
                  <a:srgbClr val="E2E6E9"/>
                </a:solidFill>
                <a:latin typeface="Source Sans 3" pitchFamily="34" charset="0"/>
                <a:ea typeface="Source Sans 3" pitchFamily="34" charset="-122"/>
                <a:cs typeface="Source Sans 3" pitchFamily="34" charset="-120"/>
              </a:rPr>
              <a:t>A</a:t>
            </a:r>
            <a:endParaRPr lang="en-US" sz="1900" dirty="0"/>
          </a:p>
        </p:txBody>
      </p:sp>
      <p:sp>
        <p:nvSpPr>
          <p:cNvPr id="9" name="Text 7"/>
          <p:cNvSpPr/>
          <p:nvPr/>
        </p:nvSpPr>
        <p:spPr>
          <a:xfrm>
            <a:off x="4347805" y="3164324"/>
            <a:ext cx="9156740"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Maps domain names to IPv4 addresses</a:t>
            </a:r>
            <a:endParaRPr lang="en-US" sz="1900" dirty="0"/>
          </a:p>
        </p:txBody>
      </p:sp>
      <p:sp>
        <p:nvSpPr>
          <p:cNvPr id="10" name="Shape 8"/>
          <p:cNvSpPr/>
          <p:nvPr/>
        </p:nvSpPr>
        <p:spPr>
          <a:xfrm>
            <a:off x="879038" y="3690104"/>
            <a:ext cx="12872323" cy="681395"/>
          </a:xfrm>
          <a:prstGeom prst="rect">
            <a:avLst/>
          </a:prstGeom>
          <a:solidFill>
            <a:srgbClr val="FFFFFF">
              <a:alpha val="4000"/>
            </a:srgbClr>
          </a:solidFill>
          <a:ln/>
        </p:spPr>
      </p:sp>
      <p:sp>
        <p:nvSpPr>
          <p:cNvPr id="11" name="Text 9"/>
          <p:cNvSpPr/>
          <p:nvPr/>
        </p:nvSpPr>
        <p:spPr>
          <a:xfrm>
            <a:off x="1125974" y="3845719"/>
            <a:ext cx="2720578" cy="370165"/>
          </a:xfrm>
          <a:prstGeom prst="rect">
            <a:avLst/>
          </a:prstGeom>
          <a:noFill/>
          <a:ln/>
        </p:spPr>
        <p:txBody>
          <a:bodyPr wrap="none" lIns="0" tIns="0" rIns="0" bIns="0" rtlCol="0" anchor="t"/>
          <a:lstStyle/>
          <a:p>
            <a:pPr algn="l" indent="0" marL="0">
              <a:lnSpc>
                <a:spcPts val="2900"/>
              </a:lnSpc>
              <a:buNone/>
            </a:pPr>
            <a:r>
              <a:rPr lang="en-US" sz="1900" b="1" dirty="0">
                <a:solidFill>
                  <a:srgbClr val="E2E6E9"/>
                </a:solidFill>
                <a:latin typeface="Source Sans 3" pitchFamily="34" charset="0"/>
                <a:ea typeface="Source Sans 3" pitchFamily="34" charset="-122"/>
                <a:cs typeface="Source Sans 3" pitchFamily="34" charset="-120"/>
              </a:rPr>
              <a:t>AAAA</a:t>
            </a:r>
            <a:endParaRPr lang="en-US" sz="1900" dirty="0"/>
          </a:p>
        </p:txBody>
      </p:sp>
      <p:sp>
        <p:nvSpPr>
          <p:cNvPr id="12" name="Text 10"/>
          <p:cNvSpPr/>
          <p:nvPr/>
        </p:nvSpPr>
        <p:spPr>
          <a:xfrm>
            <a:off x="4347805" y="3845719"/>
            <a:ext cx="9156740"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Maps domain names to IPv6 addresses</a:t>
            </a:r>
            <a:endParaRPr lang="en-US" sz="1900" dirty="0"/>
          </a:p>
        </p:txBody>
      </p:sp>
      <p:sp>
        <p:nvSpPr>
          <p:cNvPr id="13" name="Shape 11"/>
          <p:cNvSpPr/>
          <p:nvPr/>
        </p:nvSpPr>
        <p:spPr>
          <a:xfrm>
            <a:off x="879038" y="4371499"/>
            <a:ext cx="12872323" cy="681395"/>
          </a:xfrm>
          <a:prstGeom prst="rect">
            <a:avLst/>
          </a:prstGeom>
          <a:solidFill>
            <a:srgbClr val="000000">
              <a:alpha val="4000"/>
            </a:srgbClr>
          </a:solidFill>
          <a:ln/>
        </p:spPr>
      </p:sp>
      <p:sp>
        <p:nvSpPr>
          <p:cNvPr id="14" name="Text 12"/>
          <p:cNvSpPr/>
          <p:nvPr/>
        </p:nvSpPr>
        <p:spPr>
          <a:xfrm>
            <a:off x="1125974" y="4527113"/>
            <a:ext cx="2720578" cy="370165"/>
          </a:xfrm>
          <a:prstGeom prst="rect">
            <a:avLst/>
          </a:prstGeom>
          <a:noFill/>
          <a:ln/>
        </p:spPr>
        <p:txBody>
          <a:bodyPr wrap="none" lIns="0" tIns="0" rIns="0" bIns="0" rtlCol="0" anchor="t"/>
          <a:lstStyle/>
          <a:p>
            <a:pPr algn="l" indent="0" marL="0">
              <a:lnSpc>
                <a:spcPts val="2900"/>
              </a:lnSpc>
              <a:buNone/>
            </a:pPr>
            <a:r>
              <a:rPr lang="en-US" sz="1900" b="1" dirty="0">
                <a:solidFill>
                  <a:srgbClr val="E2E6E9"/>
                </a:solidFill>
                <a:latin typeface="Source Sans 3" pitchFamily="34" charset="0"/>
                <a:ea typeface="Source Sans 3" pitchFamily="34" charset="-122"/>
                <a:cs typeface="Source Sans 3" pitchFamily="34" charset="-120"/>
              </a:rPr>
              <a:t>MX</a:t>
            </a:r>
            <a:endParaRPr lang="en-US" sz="1900" dirty="0"/>
          </a:p>
        </p:txBody>
      </p:sp>
      <p:sp>
        <p:nvSpPr>
          <p:cNvPr id="15" name="Text 13"/>
          <p:cNvSpPr/>
          <p:nvPr/>
        </p:nvSpPr>
        <p:spPr>
          <a:xfrm>
            <a:off x="4347805" y="4527113"/>
            <a:ext cx="9156740"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Specifies mail servers for email delivery</a:t>
            </a:r>
            <a:endParaRPr lang="en-US" sz="1900" dirty="0"/>
          </a:p>
        </p:txBody>
      </p:sp>
      <p:sp>
        <p:nvSpPr>
          <p:cNvPr id="16" name="Shape 14"/>
          <p:cNvSpPr/>
          <p:nvPr/>
        </p:nvSpPr>
        <p:spPr>
          <a:xfrm>
            <a:off x="879038" y="5052893"/>
            <a:ext cx="12872323" cy="681395"/>
          </a:xfrm>
          <a:prstGeom prst="rect">
            <a:avLst/>
          </a:prstGeom>
          <a:solidFill>
            <a:srgbClr val="FFFFFF">
              <a:alpha val="4000"/>
            </a:srgbClr>
          </a:solidFill>
          <a:ln/>
        </p:spPr>
      </p:sp>
      <p:sp>
        <p:nvSpPr>
          <p:cNvPr id="17" name="Text 15"/>
          <p:cNvSpPr/>
          <p:nvPr/>
        </p:nvSpPr>
        <p:spPr>
          <a:xfrm>
            <a:off x="1125974" y="5208508"/>
            <a:ext cx="2720578" cy="370165"/>
          </a:xfrm>
          <a:prstGeom prst="rect">
            <a:avLst/>
          </a:prstGeom>
          <a:noFill/>
          <a:ln/>
        </p:spPr>
        <p:txBody>
          <a:bodyPr wrap="none" lIns="0" tIns="0" rIns="0" bIns="0" rtlCol="0" anchor="t"/>
          <a:lstStyle/>
          <a:p>
            <a:pPr algn="l" indent="0" marL="0">
              <a:lnSpc>
                <a:spcPts val="2900"/>
              </a:lnSpc>
              <a:buNone/>
            </a:pPr>
            <a:r>
              <a:rPr lang="en-US" sz="1900" b="1" dirty="0">
                <a:solidFill>
                  <a:srgbClr val="E2E6E9"/>
                </a:solidFill>
                <a:latin typeface="Source Sans 3" pitchFamily="34" charset="0"/>
                <a:ea typeface="Source Sans 3" pitchFamily="34" charset="-122"/>
                <a:cs typeface="Source Sans 3" pitchFamily="34" charset="-120"/>
              </a:rPr>
              <a:t>CNAME</a:t>
            </a:r>
            <a:endParaRPr lang="en-US" sz="1900" dirty="0"/>
          </a:p>
        </p:txBody>
      </p:sp>
      <p:sp>
        <p:nvSpPr>
          <p:cNvPr id="18" name="Text 16"/>
          <p:cNvSpPr/>
          <p:nvPr/>
        </p:nvSpPr>
        <p:spPr>
          <a:xfrm>
            <a:off x="4347805" y="5208508"/>
            <a:ext cx="9156740"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Creates aliases pointing to other domains</a:t>
            </a:r>
            <a:endParaRPr lang="en-US" sz="1900" dirty="0"/>
          </a:p>
        </p:txBody>
      </p:sp>
      <p:sp>
        <p:nvSpPr>
          <p:cNvPr id="19" name="Shape 17"/>
          <p:cNvSpPr/>
          <p:nvPr/>
        </p:nvSpPr>
        <p:spPr>
          <a:xfrm>
            <a:off x="879038" y="5734288"/>
            <a:ext cx="12872323" cy="681395"/>
          </a:xfrm>
          <a:prstGeom prst="rect">
            <a:avLst/>
          </a:prstGeom>
          <a:solidFill>
            <a:srgbClr val="000000">
              <a:alpha val="4000"/>
            </a:srgbClr>
          </a:solidFill>
          <a:ln/>
        </p:spPr>
      </p:sp>
      <p:sp>
        <p:nvSpPr>
          <p:cNvPr id="20" name="Text 18"/>
          <p:cNvSpPr/>
          <p:nvPr/>
        </p:nvSpPr>
        <p:spPr>
          <a:xfrm>
            <a:off x="1125974" y="5889903"/>
            <a:ext cx="2720578" cy="370165"/>
          </a:xfrm>
          <a:prstGeom prst="rect">
            <a:avLst/>
          </a:prstGeom>
          <a:noFill/>
          <a:ln/>
        </p:spPr>
        <p:txBody>
          <a:bodyPr wrap="none" lIns="0" tIns="0" rIns="0" bIns="0" rtlCol="0" anchor="t"/>
          <a:lstStyle/>
          <a:p>
            <a:pPr algn="l" indent="0" marL="0">
              <a:lnSpc>
                <a:spcPts val="2900"/>
              </a:lnSpc>
              <a:buNone/>
            </a:pPr>
            <a:r>
              <a:rPr lang="en-US" sz="1900" b="1" dirty="0">
                <a:solidFill>
                  <a:srgbClr val="E2E6E9"/>
                </a:solidFill>
                <a:latin typeface="Source Sans 3" pitchFamily="34" charset="0"/>
                <a:ea typeface="Source Sans 3" pitchFamily="34" charset="-122"/>
                <a:cs typeface="Source Sans 3" pitchFamily="34" charset="-120"/>
              </a:rPr>
              <a:t>TXT</a:t>
            </a:r>
            <a:endParaRPr lang="en-US" sz="1900" dirty="0"/>
          </a:p>
        </p:txBody>
      </p:sp>
      <p:sp>
        <p:nvSpPr>
          <p:cNvPr id="21" name="Text 19"/>
          <p:cNvSpPr/>
          <p:nvPr/>
        </p:nvSpPr>
        <p:spPr>
          <a:xfrm>
            <a:off x="4347805" y="5889903"/>
            <a:ext cx="9156740"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Stores text information for authentication and verification</a:t>
            </a:r>
            <a:endParaRPr lang="en-US" sz="1900" dirty="0"/>
          </a:p>
        </p:txBody>
      </p:sp>
      <p:sp>
        <p:nvSpPr>
          <p:cNvPr id="22" name="Shape 20"/>
          <p:cNvSpPr/>
          <p:nvPr/>
        </p:nvSpPr>
        <p:spPr>
          <a:xfrm>
            <a:off x="879038" y="6415683"/>
            <a:ext cx="12872323" cy="681395"/>
          </a:xfrm>
          <a:prstGeom prst="rect">
            <a:avLst/>
          </a:prstGeom>
          <a:solidFill>
            <a:srgbClr val="FFFFFF">
              <a:alpha val="4000"/>
            </a:srgbClr>
          </a:solidFill>
          <a:ln/>
        </p:spPr>
      </p:sp>
      <p:sp>
        <p:nvSpPr>
          <p:cNvPr id="23" name="Text 21"/>
          <p:cNvSpPr/>
          <p:nvPr/>
        </p:nvSpPr>
        <p:spPr>
          <a:xfrm>
            <a:off x="1125974" y="6571298"/>
            <a:ext cx="2720578" cy="370165"/>
          </a:xfrm>
          <a:prstGeom prst="rect">
            <a:avLst/>
          </a:prstGeom>
          <a:noFill/>
          <a:ln/>
        </p:spPr>
        <p:txBody>
          <a:bodyPr wrap="none" lIns="0" tIns="0" rIns="0" bIns="0" rtlCol="0" anchor="t"/>
          <a:lstStyle/>
          <a:p>
            <a:pPr algn="l" indent="0" marL="0">
              <a:lnSpc>
                <a:spcPts val="2900"/>
              </a:lnSpc>
              <a:buNone/>
            </a:pPr>
            <a:r>
              <a:rPr lang="en-US" sz="1900" b="1" dirty="0">
                <a:solidFill>
                  <a:srgbClr val="E2E6E9"/>
                </a:solidFill>
                <a:latin typeface="Source Sans 3" pitchFamily="34" charset="0"/>
                <a:ea typeface="Source Sans 3" pitchFamily="34" charset="-122"/>
                <a:cs typeface="Source Sans 3" pitchFamily="34" charset="-120"/>
              </a:rPr>
              <a:t>NS</a:t>
            </a:r>
            <a:endParaRPr lang="en-US" sz="1900" dirty="0"/>
          </a:p>
        </p:txBody>
      </p:sp>
      <p:sp>
        <p:nvSpPr>
          <p:cNvPr id="24" name="Text 22"/>
          <p:cNvSpPr/>
          <p:nvPr/>
        </p:nvSpPr>
        <p:spPr>
          <a:xfrm>
            <a:off x="4347805" y="6571298"/>
            <a:ext cx="9156740" cy="370165"/>
          </a:xfrm>
          <a:prstGeom prst="rect">
            <a:avLst/>
          </a:prstGeom>
          <a:noFill/>
          <a:ln/>
        </p:spPr>
        <p:txBody>
          <a:bodyPr wrap="non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Designates authoritative nameservers for a domain</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198" y="1399699"/>
            <a:ext cx="7416403" cy="1402556"/>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Montserrat Bold" pitchFamily="34" charset="0"/>
                <a:ea typeface="Montserrat Bold" pitchFamily="34" charset="-122"/>
                <a:cs typeface="Montserrat Bold" pitchFamily="34" charset="-120"/>
              </a:rPr>
              <a:t>Caching: The Speed Secret</a:t>
            </a:r>
            <a:endParaRPr lang="en-US" sz="4400" dirty="0"/>
          </a:p>
        </p:txBody>
      </p:sp>
      <p:sp>
        <p:nvSpPr>
          <p:cNvPr id="4" name="Text 1"/>
          <p:cNvSpPr/>
          <p:nvPr/>
        </p:nvSpPr>
        <p:spPr>
          <a:xfrm>
            <a:off x="6350198" y="3419237"/>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Montserrat Bold" pitchFamily="34" charset="0"/>
                <a:ea typeface="Montserrat Bold" pitchFamily="34" charset="-122"/>
                <a:cs typeface="Montserrat Bold" pitchFamily="34" charset="-120"/>
              </a:rPr>
              <a:t>How It Works</a:t>
            </a:r>
            <a:endParaRPr lang="en-US" sz="2200" dirty="0"/>
          </a:p>
        </p:txBody>
      </p:sp>
      <p:sp>
        <p:nvSpPr>
          <p:cNvPr id="5" name="Text 2"/>
          <p:cNvSpPr/>
          <p:nvPr/>
        </p:nvSpPr>
        <p:spPr>
          <a:xfrm>
            <a:off x="6350198" y="4016693"/>
            <a:ext cx="3407093" cy="2220992"/>
          </a:xfrm>
          <a:prstGeom prst="rect">
            <a:avLst/>
          </a:prstGeom>
          <a:noFill/>
          <a:ln/>
        </p:spPr>
        <p:txBody>
          <a:bodyPr wrap="squar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DNS resolvers cache responses based on TTL values. Your OS, browser, and network devices all maintain caches, dramatically reducing repeat queries and accelerating website access.</a:t>
            </a:r>
            <a:endParaRPr lang="en-US" sz="1900" dirty="0"/>
          </a:p>
        </p:txBody>
      </p:sp>
      <p:sp>
        <p:nvSpPr>
          <p:cNvPr id="6" name="Text 3"/>
          <p:cNvSpPr/>
          <p:nvPr/>
        </p:nvSpPr>
        <p:spPr>
          <a:xfrm>
            <a:off x="10367129" y="3419237"/>
            <a:ext cx="2804874" cy="350639"/>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Montserrat Bold" pitchFamily="34" charset="0"/>
                <a:ea typeface="Montserrat Bold" pitchFamily="34" charset="-122"/>
                <a:cs typeface="Montserrat Bold" pitchFamily="34" charset="-120"/>
              </a:rPr>
              <a:t>The Trade-off</a:t>
            </a:r>
            <a:endParaRPr lang="en-US" sz="2200" dirty="0"/>
          </a:p>
        </p:txBody>
      </p:sp>
      <p:sp>
        <p:nvSpPr>
          <p:cNvPr id="7" name="Text 4"/>
          <p:cNvSpPr/>
          <p:nvPr/>
        </p:nvSpPr>
        <p:spPr>
          <a:xfrm>
            <a:off x="10367129" y="4016693"/>
            <a:ext cx="3407093" cy="2591157"/>
          </a:xfrm>
          <a:prstGeom prst="rect">
            <a:avLst/>
          </a:prstGeom>
          <a:noFill/>
          <a:ln/>
        </p:spPr>
        <p:txBody>
          <a:bodyPr wrap="square" lIns="0" tIns="0" rIns="0" bIns="0" rtlCol="0" anchor="t"/>
          <a:lstStyle/>
          <a:p>
            <a:pPr algn="l" indent="0" marL="0">
              <a:lnSpc>
                <a:spcPts val="2900"/>
              </a:lnSpc>
              <a:buNone/>
            </a:pPr>
            <a:r>
              <a:rPr lang="en-US" sz="1900" dirty="0">
                <a:solidFill>
                  <a:srgbClr val="E2E6E9"/>
                </a:solidFill>
                <a:latin typeface="Source Sans 3" pitchFamily="34" charset="0"/>
                <a:ea typeface="Source Sans 3" pitchFamily="34" charset="-122"/>
                <a:cs typeface="Source Sans 3" pitchFamily="34" charset="-120"/>
              </a:rPr>
              <a:t>DNS changes propagate slowly—typically minutes to 48 hours. Understanding TTL values is crucial for managing DNS updates effectively. Higher TTL improves performance but delays changes.</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77240" y="612100"/>
            <a:ext cx="6532959" cy="631031"/>
          </a:xfrm>
          <a:prstGeom prst="rect">
            <a:avLst/>
          </a:prstGeom>
          <a:noFill/>
          <a:ln/>
        </p:spPr>
        <p:txBody>
          <a:bodyPr wrap="none" lIns="0" tIns="0" rIns="0" bIns="0" rtlCol="0" anchor="t"/>
          <a:lstStyle/>
          <a:p>
            <a:pPr algn="l" indent="0" marL="0">
              <a:lnSpc>
                <a:spcPts val="4950"/>
              </a:lnSpc>
              <a:buNone/>
            </a:pPr>
            <a:r>
              <a:rPr lang="en-US" sz="3950" b="1" dirty="0">
                <a:solidFill>
                  <a:srgbClr val="FFFFFF"/>
                </a:solidFill>
                <a:latin typeface="Montserrat Bold" pitchFamily="34" charset="0"/>
                <a:ea typeface="Montserrat Bold" pitchFamily="34" charset="-122"/>
                <a:cs typeface="Montserrat Bold" pitchFamily="34" charset="-120"/>
              </a:rPr>
              <a:t>DNS Security Challenges</a:t>
            </a:r>
            <a:endParaRPr lang="en-US" sz="3950" dirty="0"/>
          </a:p>
        </p:txBody>
      </p:sp>
      <p:sp>
        <p:nvSpPr>
          <p:cNvPr id="4" name="Text 1"/>
          <p:cNvSpPr/>
          <p:nvPr/>
        </p:nvSpPr>
        <p:spPr>
          <a:xfrm>
            <a:off x="777240" y="1576268"/>
            <a:ext cx="7589520" cy="1332071"/>
          </a:xfrm>
          <a:prstGeom prst="rect">
            <a:avLst/>
          </a:prstGeom>
          <a:noFill/>
          <a:ln/>
        </p:spPr>
        <p:txBody>
          <a:bodyPr wrap="square" lIns="0" tIns="0" rIns="0" bIns="0" rtlCol="0" anchor="t"/>
          <a:lstStyle/>
          <a:p>
            <a:pPr algn="l" indent="0" marL="0">
              <a:lnSpc>
                <a:spcPts val="2600"/>
              </a:lnSpc>
              <a:buNone/>
            </a:pPr>
            <a:r>
              <a:rPr lang="en-US" sz="1700" dirty="0">
                <a:solidFill>
                  <a:srgbClr val="E2E6E9"/>
                </a:solidFill>
                <a:latin typeface="Source Sans 3" pitchFamily="34" charset="0"/>
                <a:ea typeface="Source Sans 3" pitchFamily="34" charset="-122"/>
                <a:cs typeface="Source Sans 3" pitchFamily="34" charset="-120"/>
              </a:rPr>
              <a:t>DNS was designed in a more trusting era and lacks built-in security features. DNS spoofing redirects users to malicious sites, cache poisoning injects false information, and amplification attacks exploit the protocol for devastating DDoS assaults. Unencrypted queries expose your browsing activity.</a:t>
            </a:r>
            <a:endParaRPr lang="en-US" sz="1700" dirty="0"/>
          </a:p>
        </p:txBody>
      </p:sp>
      <p:pic>
        <p:nvPicPr>
          <p:cNvPr id="5"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60465" y="3164979"/>
            <a:ext cx="333137" cy="333137"/>
          </a:xfrm>
          <a:prstGeom prst="rect">
            <a:avLst/>
          </a:prstGeom>
        </p:spPr>
      </p:pic>
      <p:sp>
        <p:nvSpPr>
          <p:cNvPr id="6" name="Text 2"/>
          <p:cNvSpPr/>
          <p:nvPr/>
        </p:nvSpPr>
        <p:spPr>
          <a:xfrm>
            <a:off x="1498997" y="3158133"/>
            <a:ext cx="2523768" cy="315516"/>
          </a:xfrm>
          <a:prstGeom prst="rect">
            <a:avLst/>
          </a:prstGeom>
          <a:noFill/>
          <a:ln/>
        </p:spPr>
        <p:txBody>
          <a:bodyPr wrap="none" lIns="0" tIns="0" rIns="0" bIns="0" rtlCol="0" anchor="t"/>
          <a:lstStyle/>
          <a:p>
            <a:pPr algn="l" indent="0" marL="0">
              <a:lnSpc>
                <a:spcPts val="2450"/>
              </a:lnSpc>
              <a:buNone/>
            </a:pPr>
            <a:r>
              <a:rPr lang="en-US" sz="1950" b="1" dirty="0">
                <a:solidFill>
                  <a:srgbClr val="E2E6E9"/>
                </a:solidFill>
                <a:latin typeface="Montserrat Bold" pitchFamily="34" charset="0"/>
                <a:ea typeface="Montserrat Bold" pitchFamily="34" charset="-122"/>
                <a:cs typeface="Montserrat Bold" pitchFamily="34" charset="-120"/>
              </a:rPr>
              <a:t>DNS Spoofing</a:t>
            </a:r>
            <a:endParaRPr lang="en-US" sz="1950" dirty="0"/>
          </a:p>
        </p:txBody>
      </p:sp>
      <p:sp>
        <p:nvSpPr>
          <p:cNvPr id="7" name="Text 3"/>
          <p:cNvSpPr/>
          <p:nvPr/>
        </p:nvSpPr>
        <p:spPr>
          <a:xfrm>
            <a:off x="1498997" y="3606879"/>
            <a:ext cx="6867763" cy="333018"/>
          </a:xfrm>
          <a:prstGeom prst="rect">
            <a:avLst/>
          </a:prstGeom>
          <a:noFill/>
          <a:ln/>
        </p:spPr>
        <p:txBody>
          <a:bodyPr wrap="none" lIns="0" tIns="0" rIns="0" bIns="0" rtlCol="0" anchor="t"/>
          <a:lstStyle/>
          <a:p>
            <a:pPr algn="l" indent="0" marL="0">
              <a:lnSpc>
                <a:spcPts val="2600"/>
              </a:lnSpc>
              <a:buNone/>
            </a:pPr>
            <a:r>
              <a:rPr lang="en-US" sz="1700" dirty="0">
                <a:solidFill>
                  <a:srgbClr val="E2E6E9"/>
                </a:solidFill>
                <a:latin typeface="Source Sans 3" pitchFamily="34" charset="0"/>
                <a:ea typeface="Source Sans 3" pitchFamily="34" charset="-122"/>
                <a:cs typeface="Source Sans 3" pitchFamily="34" charset="-120"/>
              </a:rPr>
              <a:t>False responses redirect users to malicious websites</a:t>
            </a:r>
            <a:endParaRPr lang="en-US" sz="1700" dirty="0"/>
          </a:p>
        </p:txBody>
      </p:sp>
      <p:pic>
        <p:nvPicPr>
          <p:cNvPr id="8"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0465" y="4390846"/>
            <a:ext cx="333137" cy="333137"/>
          </a:xfrm>
          <a:prstGeom prst="rect">
            <a:avLst/>
          </a:prstGeom>
        </p:spPr>
      </p:pic>
      <p:sp>
        <p:nvSpPr>
          <p:cNvPr id="9" name="Text 4"/>
          <p:cNvSpPr/>
          <p:nvPr/>
        </p:nvSpPr>
        <p:spPr>
          <a:xfrm>
            <a:off x="1498997" y="4384000"/>
            <a:ext cx="2523768" cy="315516"/>
          </a:xfrm>
          <a:prstGeom prst="rect">
            <a:avLst/>
          </a:prstGeom>
          <a:noFill/>
          <a:ln/>
        </p:spPr>
        <p:txBody>
          <a:bodyPr wrap="none" lIns="0" tIns="0" rIns="0" bIns="0" rtlCol="0" anchor="t"/>
          <a:lstStyle/>
          <a:p>
            <a:pPr algn="l" indent="0" marL="0">
              <a:lnSpc>
                <a:spcPts val="2450"/>
              </a:lnSpc>
              <a:buNone/>
            </a:pPr>
            <a:r>
              <a:rPr lang="en-US" sz="1950" b="1" dirty="0">
                <a:solidFill>
                  <a:srgbClr val="E2E6E9"/>
                </a:solidFill>
                <a:latin typeface="Montserrat Bold" pitchFamily="34" charset="0"/>
                <a:ea typeface="Montserrat Bold" pitchFamily="34" charset="-122"/>
                <a:cs typeface="Montserrat Bold" pitchFamily="34" charset="-120"/>
              </a:rPr>
              <a:t>Man-in-the-Middle</a:t>
            </a:r>
            <a:endParaRPr lang="en-US" sz="1950" dirty="0"/>
          </a:p>
        </p:txBody>
      </p:sp>
      <p:sp>
        <p:nvSpPr>
          <p:cNvPr id="10" name="Text 5"/>
          <p:cNvSpPr/>
          <p:nvPr/>
        </p:nvSpPr>
        <p:spPr>
          <a:xfrm>
            <a:off x="1498997" y="4832747"/>
            <a:ext cx="6867763" cy="333018"/>
          </a:xfrm>
          <a:prstGeom prst="rect">
            <a:avLst/>
          </a:prstGeom>
          <a:noFill/>
          <a:ln/>
        </p:spPr>
        <p:txBody>
          <a:bodyPr wrap="none" lIns="0" tIns="0" rIns="0" bIns="0" rtlCol="0" anchor="t"/>
          <a:lstStyle/>
          <a:p>
            <a:pPr algn="l" indent="0" marL="0">
              <a:lnSpc>
                <a:spcPts val="2600"/>
              </a:lnSpc>
              <a:buNone/>
            </a:pPr>
            <a:r>
              <a:rPr lang="en-US" sz="1700" dirty="0">
                <a:solidFill>
                  <a:srgbClr val="E2E6E9"/>
                </a:solidFill>
                <a:latin typeface="Source Sans 3" pitchFamily="34" charset="0"/>
                <a:ea typeface="Source Sans 3" pitchFamily="34" charset="-122"/>
                <a:cs typeface="Source Sans 3" pitchFamily="34" charset="-120"/>
              </a:rPr>
              <a:t>Attackers intercept and modify queries and responses</a:t>
            </a:r>
            <a:endParaRPr lang="en-US" sz="1700" dirty="0"/>
          </a:p>
        </p:txBody>
      </p:sp>
      <p:pic>
        <p:nvPicPr>
          <p:cNvPr id="11"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60465" y="5616714"/>
            <a:ext cx="333137" cy="333137"/>
          </a:xfrm>
          <a:prstGeom prst="rect">
            <a:avLst/>
          </a:prstGeom>
        </p:spPr>
      </p:pic>
      <p:sp>
        <p:nvSpPr>
          <p:cNvPr id="12" name="Text 6"/>
          <p:cNvSpPr/>
          <p:nvPr/>
        </p:nvSpPr>
        <p:spPr>
          <a:xfrm>
            <a:off x="1498997" y="5609868"/>
            <a:ext cx="2863334" cy="315516"/>
          </a:xfrm>
          <a:prstGeom prst="rect">
            <a:avLst/>
          </a:prstGeom>
          <a:noFill/>
          <a:ln/>
        </p:spPr>
        <p:txBody>
          <a:bodyPr wrap="none" lIns="0" tIns="0" rIns="0" bIns="0" rtlCol="0" anchor="t"/>
          <a:lstStyle/>
          <a:p>
            <a:pPr algn="l" indent="0" marL="0">
              <a:lnSpc>
                <a:spcPts val="2450"/>
              </a:lnSpc>
              <a:buNone/>
            </a:pPr>
            <a:r>
              <a:rPr lang="en-US" sz="1950" b="1" dirty="0">
                <a:solidFill>
                  <a:srgbClr val="E2E6E9"/>
                </a:solidFill>
                <a:latin typeface="Montserrat Bold" pitchFamily="34" charset="0"/>
                <a:ea typeface="Montserrat Bold" pitchFamily="34" charset="-122"/>
                <a:cs typeface="Montserrat Bold" pitchFamily="34" charset="-120"/>
              </a:rPr>
              <a:t>Amplification Attacks</a:t>
            </a:r>
            <a:endParaRPr lang="en-US" sz="1950" dirty="0"/>
          </a:p>
        </p:txBody>
      </p:sp>
      <p:sp>
        <p:nvSpPr>
          <p:cNvPr id="13" name="Text 7"/>
          <p:cNvSpPr/>
          <p:nvPr/>
        </p:nvSpPr>
        <p:spPr>
          <a:xfrm>
            <a:off x="1498997" y="6058614"/>
            <a:ext cx="6867763" cy="333018"/>
          </a:xfrm>
          <a:prstGeom prst="rect">
            <a:avLst/>
          </a:prstGeom>
          <a:noFill/>
          <a:ln/>
        </p:spPr>
        <p:txBody>
          <a:bodyPr wrap="none" lIns="0" tIns="0" rIns="0" bIns="0" rtlCol="0" anchor="t"/>
          <a:lstStyle/>
          <a:p>
            <a:pPr algn="l" indent="0" marL="0">
              <a:lnSpc>
                <a:spcPts val="2600"/>
              </a:lnSpc>
              <a:buNone/>
            </a:pPr>
            <a:r>
              <a:rPr lang="en-US" sz="1700" dirty="0">
                <a:solidFill>
                  <a:srgbClr val="E2E6E9"/>
                </a:solidFill>
                <a:latin typeface="Source Sans 3" pitchFamily="34" charset="0"/>
                <a:ea typeface="Source Sans 3" pitchFamily="34" charset="-122"/>
                <a:cs typeface="Source Sans 3" pitchFamily="34" charset="-120"/>
              </a:rPr>
              <a:t>DDoS exploits using DNS queries as weapons</a:t>
            </a:r>
            <a:endParaRPr lang="en-US" sz="1700" dirty="0"/>
          </a:p>
        </p:txBody>
      </p:sp>
      <p:pic>
        <p:nvPicPr>
          <p:cNvPr id="14"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60465" y="6842581"/>
            <a:ext cx="333137" cy="333137"/>
          </a:xfrm>
          <a:prstGeom prst="rect">
            <a:avLst/>
          </a:prstGeom>
        </p:spPr>
      </p:pic>
      <p:sp>
        <p:nvSpPr>
          <p:cNvPr id="15" name="Text 8"/>
          <p:cNvSpPr/>
          <p:nvPr/>
        </p:nvSpPr>
        <p:spPr>
          <a:xfrm>
            <a:off x="1498997" y="6835735"/>
            <a:ext cx="2523768" cy="315516"/>
          </a:xfrm>
          <a:prstGeom prst="rect">
            <a:avLst/>
          </a:prstGeom>
          <a:noFill/>
          <a:ln/>
        </p:spPr>
        <p:txBody>
          <a:bodyPr wrap="none" lIns="0" tIns="0" rIns="0" bIns="0" rtlCol="0" anchor="t"/>
          <a:lstStyle/>
          <a:p>
            <a:pPr algn="l" indent="0" marL="0">
              <a:lnSpc>
                <a:spcPts val="2450"/>
              </a:lnSpc>
              <a:buNone/>
            </a:pPr>
            <a:r>
              <a:rPr lang="en-US" sz="1950" b="1" dirty="0">
                <a:solidFill>
                  <a:srgbClr val="E2E6E9"/>
                </a:solidFill>
                <a:latin typeface="Montserrat Bold" pitchFamily="34" charset="0"/>
                <a:ea typeface="Montserrat Bold" pitchFamily="34" charset="-122"/>
                <a:cs typeface="Montserrat Bold" pitchFamily="34" charset="-120"/>
              </a:rPr>
              <a:t>Privacy Exposure</a:t>
            </a:r>
            <a:endParaRPr lang="en-US" sz="1950" dirty="0"/>
          </a:p>
        </p:txBody>
      </p:sp>
      <p:sp>
        <p:nvSpPr>
          <p:cNvPr id="16" name="Text 9"/>
          <p:cNvSpPr/>
          <p:nvPr/>
        </p:nvSpPr>
        <p:spPr>
          <a:xfrm>
            <a:off x="1498997" y="7284482"/>
            <a:ext cx="6867763" cy="333018"/>
          </a:xfrm>
          <a:prstGeom prst="rect">
            <a:avLst/>
          </a:prstGeom>
          <a:noFill/>
          <a:ln/>
        </p:spPr>
        <p:txBody>
          <a:bodyPr wrap="none" lIns="0" tIns="0" rIns="0" bIns="0" rtlCol="0" anchor="t"/>
          <a:lstStyle/>
          <a:p>
            <a:pPr algn="l" indent="0" marL="0">
              <a:lnSpc>
                <a:spcPts val="2600"/>
              </a:lnSpc>
              <a:buNone/>
            </a:pPr>
            <a:r>
              <a:rPr lang="en-US" sz="1700" dirty="0">
                <a:solidFill>
                  <a:srgbClr val="E2E6E9"/>
                </a:solidFill>
                <a:latin typeface="Source Sans 3" pitchFamily="34" charset="0"/>
                <a:ea typeface="Source Sans 3" pitchFamily="34" charset="-122"/>
                <a:cs typeface="Source Sans 3" pitchFamily="34" charset="-120"/>
              </a:rPr>
              <a:t>Unencrypted queries reveal browsing activity</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2025-10-22T16:40:10Z</dcterms:created>
  <dcterms:modified xsi:type="dcterms:W3CDTF">2025-10-22T16:40:10Z</dcterms:modified>
</cp:coreProperties>
</file>